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Bienvenue. Cet atelier a un objectif simple et ambitieux : faire en sorte que vos institutions puissent non seulement lire la CDN 3.0, mais l'opérer, la suivre et la rapporter en toute autonomie. Aujourd'hui, Jour 1, pose les fondations et vous met les mains sur le modèle.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Les CRT sont le format standard de présentation de l'inventaire, pour comparer. Confusion fréquente : en GIEC 2006, Agriculture + usage des terres = un seul AFOLU. Dans les CRT, scindés en deux tableaux distincts. Question de présentation : même contenu, rangé différemment. Le modèle sait faire les deux.</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TACCC : Transparence, Exactitude, Cohérence, Comparabilité, Exhaustivité. La Transparence est le méta-principe : sans elle, personne ne peut vérifier. Règle de l'atelier : un chiffre non disponible s'affiche « en attente » — jamais inventé. Cette honnêteté est partout dans le modèle.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Récap du Module 0. Vous savez ce qu'est un inventaire et son équation ; pourquoi la transparence existe, le rôle du BTR et de sa revue ; vous ne confondez plus ICTU et MPG ; vous connaissez les CRT et TACCC. Tout cela reste abstrait tant qu'on ne l'ouvre pas. Le modèle CDN 3.0 = cet inventaire rendu opérable. C'est ce que nous ouvrons avec le Module 1.</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L'engagement du Sénégal en chiffres vérifiés. Ligne en gras : 2035 conditionnel, le calcul donne 15,71 contre une cible de 15,75 — écart de 4 centièmes : aligné. Le conditionnel 2030 passe sous sa cible. Deux points d'honnêteté : l'inconditionnel reste légèrement au-dessus (écart de calibration signalé, non masqué) ; pour le BAU, la colonne « cible » est une référence, pas un objectif manqué.</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 chaîne complète : drivers (onglet 4) × FE (onglet 5) → calcul ligne par ligne (onglet 6) → agrégation (onglet 3) → comparaison à la cible (onglet 2) → écart et statut. Exemple : électricité thermique 2030 CON = 3,807 TWh × 0,499 = 1,90 Mt. Avertissement : pour l'AFOLU, le chiffre de tête est codé en dur. C'est pourquoi l'exercice portera sur un driver énergétique, où la chaîne est vivante.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Nous basculons dans la prise en main. Le deck passe au second plan : c'est le modèle Excel en direct qui mène. Nous ouvrons les 41 onglets par groupe, les trois scénarios, les quatre secteurs, le facteur réseau 0,270 → 0,135, les coûts, et la passation vers l'équipe nationale et UNIDO. L'exercice suivra.</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Place à la pratique. Vous prenez un driver du secteur énergie, vous changez sa valeur, vous forcez le recalcul, et vous observez comment l'écart 2035 conditionnel bouge. On travaille sur l'Énergie car toute la chaîne y est vivante — contrairement à l'AFOLU figé. Binômes, modèle ouvert, fiche en main.</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Six étapes = la chaîne du slide 14. Ouvrez les drivers, repérez la valeur 2035 conditionnel de l'électricité thermique (~3,8 TWh). Baissez-la de 20 %. Forcez le recalcul (LibreOffice : Ctrl+Shift+F9, sinon les caches ne se mettent pas à jour). Lisez l'émission dans l'onglet 6, puis le total Énergie et l'écart dans l'onglet 3. Règle d'or : ne jamais toucher l'onglet des cibles.</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Au départ (v119) : Énergie 2035 CON = 10,22 Mt, total = 15,71, juste sous la cible 15,75. Baisser le driver thermique fait descendre la ligne, donc le total Énergie, donc le Grand Total — l'écart, déjà négatif, le devient davantage. Levier réel : part EnR 40 % → 70 %, FE réseau 0,270 → 0,135. Le chiffre exact varie par binôme ; ce qui compte, c'est le sens et l'ordre de grandeur.</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Ce driver n'est pas isolé : dans le système MRV, il correspond à un indicateur suivi dans le temps — ~75, niveau rapport, marqué « en attente » d'un mappage fin. La chaîne va plus loin : indicateur → tableau CRT → BTR tous les 2 ans → revue technique. Ministères saisissent, METE valide, tableau de bord assemble et exporte. Vous avez touché le premier maillon d'une chaîne qui finit à la CCNUCC.</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Voici la carte du parcours. Jour 1 — aujourd'hui — c'est les fondations et le modèle. Jour 2, nous descendons dans les quatre secteurs et nous construisons le système MRV. Le dernier demi-jour, c'est le tableau de bord et le passage à la mise en œuvre.</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Synthèse face aux quatre objectifs : inventaire et son équation ; pourquoi la transparence et l'articulation BTR/CRT ; les chiffres de tête v119 et leur chaîne ; et vous avez fait tourner le modèle vous-mêmes. Demain : les quatre secteurs puis le système MRV. Note d'honnêteté (TACCC) : le taux des mangroves reste ouvert entre le modèle et la DEFCCS — discuté franchement demain, non tranché aujourd'hui. Merci pour cette première journée.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Quatre objectifs pour aujourd'hui. Les deux premiers relèvent de la compréhension — le « pourquoi » et le cadre international. Les deux suivants sont pratiques — lire le modèle, puis le faire tourner vous-mêmes lors de l'exercice de cet après-midi. Nous y reviendrons en fin de journée.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Un inventaire de GES, c'est le bilan d'émissions du pays — comme un bilan comptable, mais pour les gaz à effet de serre. Il dit d'où viennent les émissions, combien, et comment elles bougent dans le temps. Tout ce qui suit — référence, cible, MRV — est construit dessus. Si la base est fausse, tout penche.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Toute la mécanique en une ligne. Émissions = données d'activité × facteur d'émission. Diesel : litres × kilos de CO₂/litre. Bétail : têtes × méthane/tête. On somme, on convertit en CO₂-équivalent. Méthane = 27× CO₂, N₂O = 273× — d'où l'importance d'indiquer la version IPCC. Le modèle applique exactement ça.</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Quatre secteurs : Énergie, procédés industriels, AFOLU, Déchets. Point crucial : le Transport n'est PAS un cinquième secteur — il est compté dans l'Énergie. Trois niveaux de méthode : Tier 1 par défaut, Tier 2 national pour les catégories clés. Le Sénégal a passé l'agriculture en Tier 2 — voir Jour 2.</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Paris ne dicte pas les objectifs : chaque pays détermine le sien. Mais on ne peut pas additionner des efforts mesurés différemment. L'ETF — article 13 — est un cadre commun pour tous les pays, avec une flexibilité auto-déterminée. C'est ce qui transforme des promesses en données crédibles.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Deux décisions souvent confondues. 4/CMA.1, l'ICTU : l'information donnée à la soumission de la CDN (année de référence, périmètre, hypothèses) — décrit ce que contient la CDN. 18/CMA.1, les MPG : comment rendre compte ex post, dans le BTR. Mnémo : ICTU en amont, MPG en aval.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 BTR est le produit central. Soumis tous les deux ans, il couvre quatre blocs : inventaire, progrès CDN, adaptation, soutien reçu. Premier dû fin 2024 ; 86 pays l'avaient soumis à cette date. Ensuite : revue technique (TER) puis considération multilatérale (FMCP) — esprit facilitateur, non punitif.</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228600" cy="6858000"/>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heat_logo_real.png"/>
          <p:cNvPicPr>
            <a:picLocks noChangeAspect="1"/>
          </p:cNvPicPr>
          <p:nvPr/>
        </p:nvPicPr>
        <p:blipFill>
          <a:blip r:embed="rId2"/>
          <a:stretch>
            <a:fillRect/>
          </a:stretch>
        </p:blipFill>
        <p:spPr>
          <a:xfrm>
            <a:off x="10070287" y="310896"/>
            <a:ext cx="1920240" cy="583273"/>
          </a:xfrm>
          <a:prstGeom prst="rect">
            <a:avLst/>
          </a:prstGeom>
        </p:spPr>
      </p:pic>
      <p:sp>
        <p:nvSpPr>
          <p:cNvPr id="5" name="TextBox 4"/>
          <p:cNvSpPr txBox="1"/>
          <p:nvPr/>
        </p:nvSpPr>
        <p:spPr>
          <a:xfrm>
            <a:off x="566928" y="1280160"/>
            <a:ext cx="9601200" cy="310896"/>
          </a:xfrm>
          <a:prstGeom prst="rect">
            <a:avLst/>
          </a:prstGeom>
          <a:noFill/>
        </p:spPr>
        <p:txBody>
          <a:bodyPr wrap="square" anchor="t" lIns="36576" rIns="36576" tIns="18288" bIns="18288">
            <a:spAutoFit/>
          </a:bodyPr>
          <a:lstStyle/>
          <a:p>
            <a:pPr algn="l"/>
            <a:r>
              <a:rPr sz="1200" b="1" i="0">
                <a:solidFill>
                  <a:srgbClr val="00953C"/>
                </a:solidFill>
                <a:latin typeface="Open Sans"/>
              </a:rPr>
              <a:t>RENFORCEMENT DES CAPACITÉS · ATELIER 2,5 JOURS · JOUR 1</a:t>
            </a:r>
          </a:p>
        </p:txBody>
      </p:sp>
      <p:sp>
        <p:nvSpPr>
          <p:cNvPr id="6" name="TextBox 5"/>
          <p:cNvSpPr txBox="1"/>
          <p:nvPr/>
        </p:nvSpPr>
        <p:spPr>
          <a:xfrm>
            <a:off x="566928" y="1682496"/>
            <a:ext cx="10515600" cy="1005840"/>
          </a:xfrm>
          <a:prstGeom prst="rect">
            <a:avLst/>
          </a:prstGeom>
          <a:noFill/>
        </p:spPr>
        <p:txBody>
          <a:bodyPr wrap="square" anchor="t" lIns="36576" rIns="36576" tIns="18288" bIns="18288">
            <a:spAutoFit/>
          </a:bodyPr>
          <a:lstStyle/>
          <a:p>
            <a:pPr algn="l"/>
            <a:r>
              <a:rPr sz="5200" b="1" i="0">
                <a:solidFill>
                  <a:srgbClr val="FFFFFF"/>
                </a:solidFill>
                <a:latin typeface="Open Sans"/>
              </a:rPr>
              <a:t>CDN 3.0 SÉNÉGAL</a:t>
            </a:r>
          </a:p>
        </p:txBody>
      </p:sp>
      <p:sp>
        <p:nvSpPr>
          <p:cNvPr id="7" name="Rectangle 6"/>
          <p:cNvSpPr/>
          <p:nvPr/>
        </p:nvSpPr>
        <p:spPr>
          <a:xfrm>
            <a:off x="566928" y="2834640"/>
            <a:ext cx="5029200" cy="45720"/>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66928" y="2980944"/>
            <a:ext cx="10515600" cy="512064"/>
          </a:xfrm>
          <a:prstGeom prst="rect">
            <a:avLst/>
          </a:prstGeom>
          <a:noFill/>
        </p:spPr>
        <p:txBody>
          <a:bodyPr wrap="square" anchor="t" lIns="36576" rIns="36576" tIns="18288" bIns="18288">
            <a:spAutoFit/>
          </a:bodyPr>
          <a:lstStyle/>
          <a:p>
            <a:pPr algn="l"/>
            <a:r>
              <a:rPr sz="2100" b="1" i="0">
                <a:solidFill>
                  <a:srgbClr val="FFFFFF"/>
                </a:solidFill>
                <a:latin typeface="Open Sans"/>
              </a:rPr>
              <a:t>Comprendre, opérer, suivre et rapporter votre engagement climatique</a:t>
            </a:r>
          </a:p>
        </p:txBody>
      </p:sp>
      <p:sp>
        <p:nvSpPr>
          <p:cNvPr id="9" name="TextBox 8"/>
          <p:cNvSpPr txBox="1"/>
          <p:nvPr/>
        </p:nvSpPr>
        <p:spPr>
          <a:xfrm>
            <a:off x="566928" y="3584448"/>
            <a:ext cx="10515600" cy="365760"/>
          </a:xfrm>
          <a:prstGeom prst="rect">
            <a:avLst/>
          </a:prstGeom>
          <a:noFill/>
        </p:spPr>
        <p:txBody>
          <a:bodyPr wrap="square" anchor="t" lIns="36576" rIns="36576" tIns="18288" bIns="18288">
            <a:spAutoFit/>
          </a:bodyPr>
          <a:lstStyle/>
          <a:p>
            <a:pPr algn="l"/>
            <a:r>
              <a:rPr sz="1500" b="0" i="1">
                <a:solidFill>
                  <a:srgbClr val="BFC5D1"/>
                </a:solidFill>
                <a:latin typeface="Open Sans"/>
              </a:rPr>
              <a:t>Jour 1 — Fondations &amp; le modèle · Dakar · présentiel · pour METE / DEEC + points focaux sectoriels</a:t>
            </a:r>
          </a:p>
        </p:txBody>
      </p:sp>
      <p:sp>
        <p:nvSpPr>
          <p:cNvPr id="10" name="Rectangle 9"/>
          <p:cNvSpPr/>
          <p:nvPr/>
        </p:nvSpPr>
        <p:spPr>
          <a:xfrm>
            <a:off x="228600" y="4736592"/>
            <a:ext cx="119630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66928" y="4846320"/>
            <a:ext cx="10058400" cy="310896"/>
          </a:xfrm>
          <a:prstGeom prst="rect">
            <a:avLst/>
          </a:prstGeom>
          <a:noFill/>
        </p:spPr>
        <p:txBody>
          <a:bodyPr wrap="square" anchor="t" lIns="36576" rIns="36576" tIns="18288" bIns="18288">
            <a:spAutoFit/>
          </a:bodyPr>
          <a:lstStyle/>
          <a:p>
            <a:pPr algn="l"/>
            <a:r>
              <a:rPr sz="1200" b="0" i="0">
                <a:solidFill>
                  <a:srgbClr val="BFC5D1"/>
                </a:solidFill>
                <a:latin typeface="Open Sans"/>
              </a:rPr>
              <a:t>ECF-SEN-NDC03  ·  Dakar  ·  Dates : à confirmer avec METE</a:t>
            </a:r>
          </a:p>
        </p:txBody>
      </p:sp>
      <p:sp>
        <p:nvSpPr>
          <p:cNvPr id="12" name="Rounded Rectangle 11"/>
          <p:cNvSpPr/>
          <p:nvPr/>
        </p:nvSpPr>
        <p:spPr>
          <a:xfrm>
            <a:off x="566928" y="5358384"/>
            <a:ext cx="6236208" cy="1343511"/>
          </a:xfrm>
          <a:prstGeom prst="roundRect">
            <a:avLst>
              <a:gd name="adj" fmla="val 1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13" name="Picture 12" descr="mete-2050pathway-iki-heat.png"/>
          <p:cNvPicPr>
            <a:picLocks noChangeAspect="1"/>
          </p:cNvPicPr>
          <p:nvPr/>
        </p:nvPicPr>
        <p:blipFill>
          <a:blip r:embed="rId3"/>
          <a:stretch>
            <a:fillRect/>
          </a:stretch>
        </p:blipFill>
        <p:spPr>
          <a:xfrm>
            <a:off x="713232" y="5504688"/>
            <a:ext cx="5943600" cy="1050903"/>
          </a:xfrm>
          <a:prstGeom prst="rect">
            <a:avLst/>
          </a:prstGeom>
        </p:spPr>
      </p:pic>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Les CRT standardisent l'inventaire — et scindent l'Agriculture et l'UTCATF en deux tableaux</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[Couche A] Apprendre le sujet</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10 / 20</a:t>
            </a:r>
          </a:p>
        </p:txBody>
      </p:sp>
      <p:sp>
        <p:nvSpPr>
          <p:cNvPr id="10" name="Rounded Rectangle 9"/>
          <p:cNvSpPr/>
          <p:nvPr/>
        </p:nvSpPr>
        <p:spPr>
          <a:xfrm>
            <a:off x="365760" y="1371600"/>
            <a:ext cx="11460175" cy="5029200"/>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00953C"/>
                </a:solidFill>
                <a:latin typeface="Open Sans"/>
              </a:rPr>
              <a:t>TABLEAUX COMMUNS DE NOTIFICATION (CRT)</a:t>
            </a:r>
          </a:p>
        </p:txBody>
      </p:sp>
      <p:sp>
        <p:nvSpPr>
          <p:cNvPr id="13" name="TextBox 12"/>
          <p:cNvSpPr txBox="1"/>
          <p:nvPr/>
        </p:nvSpPr>
        <p:spPr>
          <a:xfrm>
            <a:off x="603504" y="2011680"/>
            <a:ext cx="10984687" cy="4242816"/>
          </a:xfrm>
          <a:prstGeom prst="rect">
            <a:avLst/>
          </a:prstGeom>
          <a:noFill/>
        </p:spPr>
        <p:txBody>
          <a:bodyPr wrap="square" lIns="36576" rIns="36576">
            <a:spAutoFit/>
          </a:bodyPr>
          <a:lstStyle/>
          <a:p>
            <a:pPr algn="l" marL="237744" indent="-237744">
              <a:lnSpc>
                <a:spcPct val="102000"/>
              </a:lnSpc>
              <a:spcBef>
                <a:spcPts val="0"/>
              </a:spcBef>
            </a:pPr>
            <a:r>
              <a:rPr sz="1600">
                <a:solidFill>
                  <a:srgbClr val="114A7D"/>
                </a:solidFill>
                <a:latin typeface="Open Sans"/>
              </a:rPr>
              <a:t>›  Adoptés par la décision 5/CMA.3 (2021) ; outils ETF Reporting Tools disponibles depuis juin 2024</a:t>
            </a:r>
          </a:p>
          <a:p>
            <a:pPr algn="l" marL="237744" indent="-237744">
              <a:lnSpc>
                <a:spcPct val="102000"/>
              </a:lnSpc>
              <a:spcBef>
                <a:spcPts val="1400"/>
              </a:spcBef>
            </a:pPr>
            <a:r>
              <a:rPr sz="1600">
                <a:solidFill>
                  <a:srgbClr val="114A7D"/>
                </a:solidFill>
                <a:latin typeface="Open Sans"/>
              </a:rPr>
              <a:t>›  Les CRT couvrent 5 secteurs de notification : Énergie · IPPU · Agriculture · UTCATF · Déchets</a:t>
            </a:r>
          </a:p>
          <a:p>
            <a:pPr algn="l" marL="237744" indent="-237744">
              <a:lnSpc>
                <a:spcPct val="102000"/>
              </a:lnSpc>
              <a:spcBef>
                <a:spcPts val="1400"/>
              </a:spcBef>
            </a:pPr>
            <a:r>
              <a:rPr sz="1600">
                <a:solidFill>
                  <a:srgbClr val="114A7D"/>
                </a:solidFill>
                <a:latin typeface="Open Sans"/>
              </a:rPr>
              <a:t>›  Nuance clé : en GIEC 2006, Agriculture + UTCATF = un seul AFOLU ; dans les CRT, scindés en deux (CRT 3 / CRT 4) — différence de nomenclature, pas de contenu</a:t>
            </a:r>
          </a:p>
        </p:txBody>
      </p:sp>
      <p:sp>
        <p:nvSpPr>
          <p:cNvPr id="14" name="TextBox 13"/>
          <p:cNvSpPr txBox="1"/>
          <p:nvPr/>
        </p:nvSpPr>
        <p:spPr>
          <a:xfrm>
            <a:off x="365760" y="6035040"/>
            <a:ext cx="11460175" cy="402336"/>
          </a:xfrm>
          <a:prstGeom prst="rect">
            <a:avLst/>
          </a:prstGeom>
          <a:noFill/>
        </p:spPr>
        <p:txBody>
          <a:bodyPr wrap="square" anchor="t" lIns="36576" rIns="36576" tIns="18288" bIns="18288">
            <a:spAutoFit/>
          </a:bodyPr>
          <a:lstStyle/>
          <a:p>
            <a:pPr algn="l"/>
            <a:r>
              <a:rPr sz="1200" b="0" i="1">
                <a:solidFill>
                  <a:srgbClr val="808CA2"/>
                </a:solidFill>
                <a:latin typeface="Open Sans"/>
              </a:rPr>
              <a:t>Source — R-transparency §4. (Le modèle du Sénégal regroupe l'AFOLU ; la vue CRT le scinde.)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Cinq principes garantissent qu'un inventaire est crédible — et la Transparence les commande tous</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[Couche A] Apprendre le sujet</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11 / 20</a:t>
            </a:r>
          </a:p>
        </p:txBody>
      </p:sp>
      <p:graphicFrame>
        <p:nvGraphicFramePr>
          <p:cNvPr id="10" name="Table 9"/>
          <p:cNvGraphicFramePr>
            <a:graphicFrameLocks noGrp="1"/>
          </p:cNvGraphicFramePr>
          <p:nvPr/>
        </p:nvGraphicFramePr>
        <p:xfrm>
          <a:off x="365760" y="1371600"/>
          <a:ext cx="11457432" cy="3401568"/>
        </p:xfrm>
        <a:graphic>
          <a:graphicData uri="http://schemas.openxmlformats.org/drawingml/2006/table">
            <a:tbl>
              <a:tblPr>
                <a:tableStyleId>{5C22544A-7EE6-4342-B048-85BDC9FD1C3A}</a:tableStyleId>
              </a:tblPr>
              <a:tblGrid>
                <a:gridCol w="3108960"/>
                <a:gridCol w="8348472"/>
              </a:tblGrid>
              <a:tr h="566928">
                <a:tc>
                  <a:txBody>
                    <a:bodyPr wrap="square"/>
                    <a:lstStyle/>
                    <a:p>
                      <a:pPr algn="l"/>
                      <a:r>
                        <a:rPr sz="1300" b="1">
                          <a:solidFill>
                            <a:srgbClr val="FFFFFF"/>
                          </a:solidFill>
                          <a:latin typeface="Open Sans"/>
                        </a:rPr>
                        <a:t>Principe</a:t>
                      </a:r>
                    </a:p>
                  </a:txBody>
                  <a:tcPr marL="73152" marR="73152" marT="18288" marB="18288" anchor="ctr">
                    <a:solidFill>
                      <a:srgbClr val="003E51"/>
                    </a:solidFill>
                  </a:tcPr>
                </a:tc>
                <a:tc>
                  <a:txBody>
                    <a:bodyPr wrap="square"/>
                    <a:lstStyle/>
                    <a:p>
                      <a:pPr algn="ctr"/>
                      <a:r>
                        <a:rPr sz="1300" b="1">
                          <a:solidFill>
                            <a:srgbClr val="FFFFFF"/>
                          </a:solidFill>
                          <a:latin typeface="Open Sans"/>
                        </a:rPr>
                        <a:t>Ce qu'il exige</a:t>
                      </a:r>
                    </a:p>
                  </a:txBody>
                  <a:tcPr marL="73152" marR="73152" marT="18288" marB="18288" anchor="ctr">
                    <a:solidFill>
                      <a:srgbClr val="003E51"/>
                    </a:solidFill>
                  </a:tcPr>
                </a:tc>
              </a:tr>
              <a:tr h="566928">
                <a:tc>
                  <a:txBody>
                    <a:bodyPr wrap="square"/>
                    <a:lstStyle/>
                    <a:p>
                      <a:pPr algn="l"/>
                      <a:r>
                        <a:rPr sz="1300" b="0">
                          <a:solidFill>
                            <a:srgbClr val="114A7D"/>
                          </a:solidFill>
                          <a:latin typeface="Open Sans"/>
                        </a:rPr>
                        <a:t>T — Transparence</a:t>
                      </a:r>
                    </a:p>
                  </a:txBody>
                  <a:tcPr marL="73152" marR="73152" marT="18288" marB="18288" anchor="ctr">
                    <a:solidFill>
                      <a:srgbClr val="FFFFFF"/>
                    </a:solidFill>
                  </a:tcPr>
                </a:tc>
                <a:tc>
                  <a:txBody>
                    <a:bodyPr wrap="square"/>
                    <a:lstStyle/>
                    <a:p>
                      <a:pPr algn="ctr"/>
                      <a:r>
                        <a:rPr sz="1300" b="0">
                          <a:solidFill>
                            <a:srgbClr val="114A7D"/>
                          </a:solidFill>
                          <a:latin typeface="Open Sans"/>
                        </a:rPr>
                        <a:t>Documenter méthodes &amp; hypothèses pour qu'un tiers reproduise (méta-principe)</a:t>
                      </a:r>
                    </a:p>
                  </a:txBody>
                  <a:tcPr marL="73152" marR="73152" marT="18288" marB="18288" anchor="ctr">
                    <a:solidFill>
                      <a:srgbClr val="FFFFFF"/>
                    </a:solidFill>
                  </a:tcPr>
                </a:tc>
              </a:tr>
              <a:tr h="566928">
                <a:tc>
                  <a:txBody>
                    <a:bodyPr wrap="square"/>
                    <a:lstStyle/>
                    <a:p>
                      <a:pPr algn="l"/>
                      <a:r>
                        <a:rPr sz="1300" b="0">
                          <a:solidFill>
                            <a:srgbClr val="114A7D"/>
                          </a:solidFill>
                          <a:latin typeface="Open Sans"/>
                        </a:rPr>
                        <a:t>A — Exactitude</a:t>
                      </a:r>
                    </a:p>
                  </a:txBody>
                  <a:tcPr marL="73152" marR="73152" marT="18288" marB="18288" anchor="ctr">
                    <a:solidFill>
                      <a:srgbClr val="E6E9EE"/>
                    </a:solidFill>
                  </a:tcPr>
                </a:tc>
                <a:tc>
                  <a:txBody>
                    <a:bodyPr wrap="square"/>
                    <a:lstStyle/>
                    <a:p>
                      <a:pPr algn="ctr"/>
                      <a:r>
                        <a:rPr sz="1300" b="0">
                          <a:solidFill>
                            <a:srgbClr val="114A7D"/>
                          </a:solidFill>
                          <a:latin typeface="Open Sans"/>
                        </a:rPr>
                        <a:t>Ni sur- ni sous-estimation systématique</a:t>
                      </a:r>
                    </a:p>
                  </a:txBody>
                  <a:tcPr marL="73152" marR="73152" marT="18288" marB="18288" anchor="ctr">
                    <a:solidFill>
                      <a:srgbClr val="E6E9EE"/>
                    </a:solidFill>
                  </a:tcPr>
                </a:tc>
              </a:tr>
              <a:tr h="566928">
                <a:tc>
                  <a:txBody>
                    <a:bodyPr wrap="square"/>
                    <a:lstStyle/>
                    <a:p>
                      <a:pPr algn="l"/>
                      <a:r>
                        <a:rPr sz="1300" b="0">
                          <a:solidFill>
                            <a:srgbClr val="114A7D"/>
                          </a:solidFill>
                          <a:latin typeface="Open Sans"/>
                        </a:rPr>
                        <a:t>C — Cohérence</a:t>
                      </a:r>
                    </a:p>
                  </a:txBody>
                  <a:tcPr marL="73152" marR="73152" marT="18288" marB="18288" anchor="ctr">
                    <a:solidFill>
                      <a:srgbClr val="FFFFFF"/>
                    </a:solidFill>
                  </a:tcPr>
                </a:tc>
                <a:tc>
                  <a:txBody>
                    <a:bodyPr wrap="square"/>
                    <a:lstStyle/>
                    <a:p>
                      <a:pPr algn="ctr"/>
                      <a:r>
                        <a:rPr sz="1300" b="0">
                          <a:solidFill>
                            <a:srgbClr val="114A7D"/>
                          </a:solidFill>
                          <a:latin typeface="Open Sans"/>
                        </a:rPr>
                        <a:t>Mêmes méthodes sur toute la série temporelle</a:t>
                      </a:r>
                    </a:p>
                  </a:txBody>
                  <a:tcPr marL="73152" marR="73152" marT="18288" marB="18288" anchor="ctr">
                    <a:solidFill>
                      <a:srgbClr val="FFFFFF"/>
                    </a:solidFill>
                  </a:tcPr>
                </a:tc>
              </a:tr>
              <a:tr h="566928">
                <a:tc>
                  <a:txBody>
                    <a:bodyPr wrap="square"/>
                    <a:lstStyle/>
                    <a:p>
                      <a:pPr algn="l"/>
                      <a:r>
                        <a:rPr sz="1300" b="0">
                          <a:solidFill>
                            <a:srgbClr val="114A7D"/>
                          </a:solidFill>
                          <a:latin typeface="Open Sans"/>
                        </a:rPr>
                        <a:t>C — Comparabilité</a:t>
                      </a:r>
                    </a:p>
                  </a:txBody>
                  <a:tcPr marL="73152" marR="73152" marT="18288" marB="18288" anchor="ctr">
                    <a:solidFill>
                      <a:srgbClr val="E6E9EE"/>
                    </a:solidFill>
                  </a:tcPr>
                </a:tc>
                <a:tc>
                  <a:txBody>
                    <a:bodyPr wrap="square"/>
                    <a:lstStyle/>
                    <a:p>
                      <a:pPr algn="ctr"/>
                      <a:r>
                        <a:rPr sz="1300" b="0">
                          <a:solidFill>
                            <a:srgbClr val="114A7D"/>
                          </a:solidFill>
                          <a:latin typeface="Open Sans"/>
                        </a:rPr>
                        <a:t>Catégories &amp; métriques communes</a:t>
                      </a:r>
                    </a:p>
                  </a:txBody>
                  <a:tcPr marL="73152" marR="73152" marT="18288" marB="18288" anchor="ctr">
                    <a:solidFill>
                      <a:srgbClr val="E6E9EE"/>
                    </a:solidFill>
                  </a:tcPr>
                </a:tc>
              </a:tr>
              <a:tr h="566928">
                <a:tc>
                  <a:txBody>
                    <a:bodyPr wrap="square"/>
                    <a:lstStyle/>
                    <a:p>
                      <a:pPr algn="l"/>
                      <a:r>
                        <a:rPr sz="1300" b="0">
                          <a:solidFill>
                            <a:srgbClr val="114A7D"/>
                          </a:solidFill>
                          <a:latin typeface="Open Sans"/>
                        </a:rPr>
                        <a:t>C — Exhaustivité</a:t>
                      </a:r>
                    </a:p>
                  </a:txBody>
                  <a:tcPr marL="73152" marR="73152" marT="18288" marB="18288" anchor="ctr">
                    <a:solidFill>
                      <a:srgbClr val="FFFFFF"/>
                    </a:solidFill>
                  </a:tcPr>
                </a:tc>
                <a:tc>
                  <a:txBody>
                    <a:bodyPr wrap="square"/>
                    <a:lstStyle/>
                    <a:p>
                      <a:pPr algn="ctr"/>
                      <a:r>
                        <a:rPr sz="1300" b="0">
                          <a:solidFill>
                            <a:srgbClr val="114A7D"/>
                          </a:solidFill>
                          <a:latin typeface="Open Sans"/>
                        </a:rPr>
                        <a:t>Toutes catégories, gaz, territoires couverts</a:t>
                      </a:r>
                    </a:p>
                  </a:txBody>
                  <a:tcPr marL="73152" marR="73152" marT="18288" marB="18288" anchor="ctr">
                    <a:solidFill>
                      <a:srgbClr val="FFFFFF"/>
                    </a:solidFill>
                  </a:tcPr>
                </a:tc>
              </a:tr>
            </a:tbl>
          </a:graphicData>
        </a:graphic>
      </p:graphicFrame>
      <p:sp>
        <p:nvSpPr>
          <p:cNvPr id="11" name="TextBox 10"/>
          <p:cNvSpPr txBox="1"/>
          <p:nvPr/>
        </p:nvSpPr>
        <p:spPr>
          <a:xfrm>
            <a:off x="365760" y="6035040"/>
            <a:ext cx="11460175" cy="402336"/>
          </a:xfrm>
          <a:prstGeom prst="rect">
            <a:avLst/>
          </a:prstGeom>
          <a:noFill/>
        </p:spPr>
        <p:txBody>
          <a:bodyPr wrap="square" anchor="t" lIns="36576" rIns="36576" tIns="18288" bIns="18288">
            <a:spAutoFit/>
          </a:bodyPr>
          <a:lstStyle/>
          <a:p>
            <a:pPr algn="l"/>
            <a:r>
              <a:rPr sz="1200" b="0" i="1">
                <a:solidFill>
                  <a:srgbClr val="808CA2"/>
                </a:solidFill>
                <a:latin typeface="Open Sans"/>
              </a:rPr>
              <a:t>Discipline de l'atelier : une donnée non disponible se signale « en attente / NE » — jamais inventée.  ·  Source — R-transparency §5.</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Vous savez maintenant pourquoi mesurer — voyons maintenant comment le Sénégal le fait</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Synthèse M0 &amp; le pont</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12 / 20</a:t>
            </a:r>
          </a:p>
        </p:txBody>
      </p:sp>
      <p:sp>
        <p:nvSpPr>
          <p:cNvPr id="10" name="Rounded Rectangle 9"/>
          <p:cNvSpPr/>
          <p:nvPr/>
        </p:nvSpPr>
        <p:spPr>
          <a:xfrm>
            <a:off x="365760" y="1371600"/>
            <a:ext cx="5592927" cy="5029200"/>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65760" y="137160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03504" y="1517904"/>
            <a:ext cx="5117439" cy="384048"/>
          </a:xfrm>
          <a:prstGeom prst="rect">
            <a:avLst/>
          </a:prstGeom>
          <a:noFill/>
        </p:spPr>
        <p:txBody>
          <a:bodyPr wrap="square" anchor="t" lIns="36576" rIns="36576" tIns="18288" bIns="18288">
            <a:spAutoFit/>
          </a:bodyPr>
          <a:lstStyle/>
          <a:p>
            <a:pPr algn="l"/>
            <a:r>
              <a:rPr sz="1300" b="1" i="0">
                <a:solidFill>
                  <a:srgbClr val="00953C"/>
                </a:solidFill>
                <a:latin typeface="Open Sans"/>
              </a:rPr>
              <a:t>ACQUIS DU MODULE 0</a:t>
            </a:r>
          </a:p>
        </p:txBody>
      </p:sp>
      <p:sp>
        <p:nvSpPr>
          <p:cNvPr id="13" name="TextBox 12"/>
          <p:cNvSpPr txBox="1"/>
          <p:nvPr/>
        </p:nvSpPr>
        <p:spPr>
          <a:xfrm>
            <a:off x="603504" y="2011680"/>
            <a:ext cx="5117439" cy="4242816"/>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L'inventaire = bilan d'émissions, AD × FE</a:t>
            </a:r>
          </a:p>
          <a:p>
            <a:pPr algn="l" marL="237744" indent="-237744">
              <a:lnSpc>
                <a:spcPct val="102000"/>
              </a:lnSpc>
              <a:spcBef>
                <a:spcPts val="1300"/>
              </a:spcBef>
            </a:pPr>
            <a:r>
              <a:rPr sz="1500">
                <a:solidFill>
                  <a:srgbClr val="114A7D"/>
                </a:solidFill>
                <a:latin typeface="Open Sans"/>
              </a:rPr>
              <a:t>›  L'ETF (art. 13) → le BTR tous les 2 ans → revue TER</a:t>
            </a:r>
          </a:p>
          <a:p>
            <a:pPr algn="l" marL="237744" indent="-237744">
              <a:lnSpc>
                <a:spcPct val="102000"/>
              </a:lnSpc>
              <a:spcBef>
                <a:spcPts val="1300"/>
              </a:spcBef>
            </a:pPr>
            <a:r>
              <a:rPr sz="1500">
                <a:solidFill>
                  <a:srgbClr val="114A7D"/>
                </a:solidFill>
                <a:latin typeface="Open Sans"/>
              </a:rPr>
              <a:t>›  ICTU = la CDN, MPG = le suivi</a:t>
            </a:r>
          </a:p>
          <a:p>
            <a:pPr algn="l" marL="237744" indent="-237744">
              <a:lnSpc>
                <a:spcPct val="102000"/>
              </a:lnSpc>
              <a:spcBef>
                <a:spcPts val="1300"/>
              </a:spcBef>
            </a:pPr>
            <a:r>
              <a:rPr sz="1500">
                <a:solidFill>
                  <a:srgbClr val="114A7D"/>
                </a:solidFill>
                <a:latin typeface="Open Sans"/>
              </a:rPr>
              <a:t>›  Les CRT standardisent, TACCC garantit la qualité</a:t>
            </a:r>
          </a:p>
        </p:txBody>
      </p:sp>
      <p:sp>
        <p:nvSpPr>
          <p:cNvPr id="14" name="Rounded Rectangle 13"/>
          <p:cNvSpPr/>
          <p:nvPr/>
        </p:nvSpPr>
        <p:spPr>
          <a:xfrm>
            <a:off x="6233007" y="1371600"/>
            <a:ext cx="5592927" cy="5029200"/>
          </a:xfrm>
          <a:prstGeom prst="roundRect">
            <a:avLst>
              <a:gd name="adj" fmla="val 45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233007" y="137160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70751" y="1517904"/>
            <a:ext cx="5117439" cy="384048"/>
          </a:xfrm>
          <a:prstGeom prst="rect">
            <a:avLst/>
          </a:prstGeom>
          <a:noFill/>
        </p:spPr>
        <p:txBody>
          <a:bodyPr wrap="square" anchor="t" lIns="36576" rIns="36576" tIns="18288" bIns="18288">
            <a:spAutoFit/>
          </a:bodyPr>
          <a:lstStyle/>
          <a:p>
            <a:pPr algn="l"/>
            <a:r>
              <a:rPr sz="1300" b="1" i="0">
                <a:solidFill>
                  <a:srgbClr val="62D32F"/>
                </a:solidFill>
                <a:latin typeface="Open Sans"/>
              </a:rPr>
              <a:t>LE PONT → M1</a:t>
            </a:r>
          </a:p>
        </p:txBody>
      </p:sp>
      <p:sp>
        <p:nvSpPr>
          <p:cNvPr id="17" name="TextBox 16"/>
          <p:cNvSpPr txBox="1"/>
          <p:nvPr/>
        </p:nvSpPr>
        <p:spPr>
          <a:xfrm>
            <a:off x="6470751" y="2011680"/>
            <a:ext cx="5117439" cy="4242816"/>
          </a:xfrm>
          <a:prstGeom prst="rect">
            <a:avLst/>
          </a:prstGeom>
          <a:noFill/>
        </p:spPr>
        <p:txBody>
          <a:bodyPr wrap="square" lIns="36576" rIns="36576">
            <a:spAutoFit/>
          </a:bodyPr>
          <a:lstStyle/>
          <a:p>
            <a:pPr algn="l" marL="237744" indent="-237744">
              <a:lnSpc>
                <a:spcPct val="102000"/>
              </a:lnSpc>
              <a:spcBef>
                <a:spcPts val="0"/>
              </a:spcBef>
            </a:pPr>
            <a:r>
              <a:rPr sz="1500">
                <a:solidFill>
                  <a:srgbClr val="FFFFFF"/>
                </a:solidFill>
                <a:latin typeface="Open Sans"/>
              </a:rPr>
              <a:t>›  Tout cela est abstrait jusqu'à ce qu'on l'ouvre</a:t>
            </a:r>
          </a:p>
          <a:p>
            <a:pPr algn="l" marL="237744" indent="-237744">
              <a:lnSpc>
                <a:spcPct val="102000"/>
              </a:lnSpc>
              <a:spcBef>
                <a:spcPts val="1300"/>
              </a:spcBef>
            </a:pPr>
            <a:r>
              <a:rPr sz="1500">
                <a:solidFill>
                  <a:srgbClr val="FFFFFF"/>
                </a:solidFill>
                <a:latin typeface="Open Sans"/>
              </a:rPr>
              <a:t>›  Le modèle CDN 3.0 du Sénégal est cet inventaire + ces scénarios, rendus opérables</a:t>
            </a:r>
          </a:p>
          <a:p>
            <a:pPr algn="l" marL="237744" indent="-237744">
              <a:lnSpc>
                <a:spcPct val="102000"/>
              </a:lnSpc>
              <a:spcBef>
                <a:spcPts val="1300"/>
              </a:spcBef>
            </a:pPr>
            <a:r>
              <a:rPr sz="1500">
                <a:solidFill>
                  <a:srgbClr val="FFFFFF"/>
                </a:solidFill>
                <a:latin typeface="Open Sans"/>
              </a:rPr>
              <a:t>›  Vers la mise en œuvre : le modèle alimente le NIR, le progrès CDN et le Bilan mondial</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En conditionnel, le Sénégal s'aligne sur sa cible 2035 — le modèle le démontre, cellule par cellule</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[Couche B] Dans la CDN du Sénégal</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13 / 20</a:t>
            </a:r>
          </a:p>
        </p:txBody>
      </p:sp>
      <p:graphicFrame>
        <p:nvGraphicFramePr>
          <p:cNvPr id="10" name="Table 9"/>
          <p:cNvGraphicFramePr>
            <a:graphicFrameLocks noGrp="1"/>
          </p:cNvGraphicFramePr>
          <p:nvPr/>
        </p:nvGraphicFramePr>
        <p:xfrm>
          <a:off x="365760" y="1335024"/>
          <a:ext cx="11457432" cy="3291840"/>
        </p:xfrm>
        <a:graphic>
          <a:graphicData uri="http://schemas.openxmlformats.org/drawingml/2006/table">
            <a:tbl>
              <a:tblPr>
                <a:tableStyleId>{5C22544A-7EE6-4342-B048-85BDC9FD1C3A}</a:tableStyleId>
              </a:tblPr>
              <a:tblGrid>
                <a:gridCol w="2468880"/>
                <a:gridCol w="1828800"/>
                <a:gridCol w="2194560"/>
                <a:gridCol w="1463040"/>
                <a:gridCol w="3502152"/>
              </a:tblGrid>
              <a:tr h="411480">
                <a:tc>
                  <a:txBody>
                    <a:bodyPr wrap="square"/>
                    <a:lstStyle/>
                    <a:p>
                      <a:pPr algn="l"/>
                      <a:r>
                        <a:rPr sz="1300" b="1">
                          <a:solidFill>
                            <a:srgbClr val="FFFFFF"/>
                          </a:solidFill>
                          <a:latin typeface="Open Sans"/>
                        </a:rPr>
                        <a:t>Année · Scénario</a:t>
                      </a:r>
                    </a:p>
                  </a:txBody>
                  <a:tcPr marL="73152" marR="73152" marT="18288" marB="18288" anchor="ctr">
                    <a:solidFill>
                      <a:srgbClr val="003E51"/>
                    </a:solidFill>
                  </a:tcPr>
                </a:tc>
                <a:tc>
                  <a:txBody>
                    <a:bodyPr wrap="square"/>
                    <a:lstStyle/>
                    <a:p>
                      <a:pPr algn="r"/>
                      <a:r>
                        <a:rPr sz="1300" b="1">
                          <a:solidFill>
                            <a:srgbClr val="FFFFFF"/>
                          </a:solidFill>
                          <a:latin typeface="Open Sans"/>
                        </a:rPr>
                        <a:t>Calculé (G)</a:t>
                      </a:r>
                    </a:p>
                  </a:txBody>
                  <a:tcPr marL="73152" marR="73152" marT="18288" marB="18288" anchor="ctr">
                    <a:solidFill>
                      <a:srgbClr val="003E51"/>
                    </a:solidFill>
                  </a:tcPr>
                </a:tc>
                <a:tc>
                  <a:txBody>
                    <a:bodyPr wrap="square"/>
                    <a:lstStyle/>
                    <a:p>
                      <a:pPr algn="r"/>
                      <a:r>
                        <a:rPr sz="1300" b="1">
                          <a:solidFill>
                            <a:srgbClr val="FFFFFF"/>
                          </a:solidFill>
                          <a:latin typeface="Open Sans"/>
                        </a:rPr>
                        <a:t>Cible publiée (H)</a:t>
                      </a:r>
                    </a:p>
                  </a:txBody>
                  <a:tcPr marL="73152" marR="73152" marT="18288" marB="18288" anchor="ctr">
                    <a:solidFill>
                      <a:srgbClr val="003E51"/>
                    </a:solidFill>
                  </a:tcPr>
                </a:tc>
                <a:tc>
                  <a:txBody>
                    <a:bodyPr wrap="square"/>
                    <a:lstStyle/>
                    <a:p>
                      <a:pPr algn="r"/>
                      <a:r>
                        <a:rPr sz="1300" b="1">
                          <a:solidFill>
                            <a:srgbClr val="FFFFFF"/>
                          </a:solidFill>
                          <a:latin typeface="Open Sans"/>
                        </a:rPr>
                        <a:t>Δ</a:t>
                      </a:r>
                    </a:p>
                  </a:txBody>
                  <a:tcPr marL="73152" marR="73152" marT="18288" marB="18288" anchor="ctr">
                    <a:solidFill>
                      <a:srgbClr val="003E51"/>
                    </a:solidFill>
                  </a:tcPr>
                </a:tc>
                <a:tc>
                  <a:txBody>
                    <a:bodyPr wrap="square"/>
                    <a:lstStyle/>
                    <a:p>
                      <a:pPr algn="ctr"/>
                      <a:r>
                        <a:rPr sz="1300" b="1">
                          <a:solidFill>
                            <a:srgbClr val="FFFFFF"/>
                          </a:solidFill>
                          <a:latin typeface="Open Sans"/>
                        </a:rPr>
                        <a:t>Statut</a:t>
                      </a:r>
                    </a:p>
                  </a:txBody>
                  <a:tcPr marL="73152" marR="73152" marT="18288" marB="18288" anchor="ctr">
                    <a:solidFill>
                      <a:srgbClr val="003E51"/>
                    </a:solidFill>
                  </a:tcPr>
                </a:tc>
              </a:tr>
              <a:tr h="411480">
                <a:tc>
                  <a:txBody>
                    <a:bodyPr wrap="square"/>
                    <a:lstStyle/>
                    <a:p>
                      <a:pPr algn="l"/>
                      <a:r>
                        <a:rPr sz="1300" b="0">
                          <a:solidFill>
                            <a:srgbClr val="114A7D"/>
                          </a:solidFill>
                          <a:latin typeface="Open Sans"/>
                        </a:rPr>
                        <a:t>2030 BAU</a:t>
                      </a:r>
                    </a:p>
                  </a:txBody>
                  <a:tcPr marL="73152" marR="73152" marT="18288" marB="18288" anchor="ctr">
                    <a:solidFill>
                      <a:srgbClr val="FFFFFF"/>
                    </a:solidFill>
                  </a:tcPr>
                </a:tc>
                <a:tc>
                  <a:txBody>
                    <a:bodyPr wrap="square"/>
                    <a:lstStyle/>
                    <a:p>
                      <a:pPr algn="r"/>
                      <a:r>
                        <a:rPr sz="1300" b="0">
                          <a:solidFill>
                            <a:srgbClr val="114A7D"/>
                          </a:solidFill>
                          <a:latin typeface="Open Sans"/>
                        </a:rPr>
                        <a:t>30,77</a:t>
                      </a:r>
                    </a:p>
                  </a:txBody>
                  <a:tcPr marL="73152" marR="73152" marT="18288" marB="18288" anchor="ctr">
                    <a:solidFill>
                      <a:srgbClr val="FFFFFF"/>
                    </a:solidFill>
                  </a:tcPr>
                </a:tc>
                <a:tc>
                  <a:txBody>
                    <a:bodyPr wrap="square"/>
                    <a:lstStyle/>
                    <a:p>
                      <a:pPr algn="r"/>
                      <a:r>
                        <a:rPr sz="1300" b="0">
                          <a:solidFill>
                            <a:srgbClr val="114A7D"/>
                          </a:solidFill>
                          <a:latin typeface="Open Sans"/>
                        </a:rPr>
                        <a:t>30,42</a:t>
                      </a:r>
                    </a:p>
                  </a:txBody>
                  <a:tcPr marL="73152" marR="73152" marT="18288" marB="18288" anchor="ctr">
                    <a:solidFill>
                      <a:srgbClr val="FFFFFF"/>
                    </a:solidFill>
                  </a:tcPr>
                </a:tc>
                <a:tc>
                  <a:txBody>
                    <a:bodyPr wrap="square"/>
                    <a:lstStyle/>
                    <a:p>
                      <a:pPr algn="r"/>
                      <a:r>
                        <a:rPr sz="1300" b="0">
                          <a:solidFill>
                            <a:srgbClr val="114A7D"/>
                          </a:solidFill>
                          <a:latin typeface="Open Sans"/>
                        </a:rPr>
                        <a:t>+0,35</a:t>
                      </a:r>
                    </a:p>
                  </a:txBody>
                  <a:tcPr marL="73152" marR="73152" marT="18288" marB="18288" anchor="ctr">
                    <a:solidFill>
                      <a:srgbClr val="FFFFFF"/>
                    </a:solidFill>
                  </a:tcPr>
                </a:tc>
                <a:tc>
                  <a:txBody>
                    <a:bodyPr wrap="square"/>
                    <a:lstStyle/>
                    <a:p>
                      <a:pPr algn="ctr"/>
                      <a:r>
                        <a:rPr sz="1300" b="0">
                          <a:solidFill>
                            <a:srgbClr val="114A7D"/>
                          </a:solidFill>
                          <a:latin typeface="Open Sans"/>
                        </a:rPr>
                        <a:t>au-dessus réf.</a:t>
                      </a:r>
                    </a:p>
                  </a:txBody>
                  <a:tcPr marL="73152" marR="73152" marT="18288" marB="18288" anchor="ctr">
                    <a:solidFill>
                      <a:srgbClr val="FFFFFF"/>
                    </a:solidFill>
                  </a:tcPr>
                </a:tc>
              </a:tr>
              <a:tr h="411480">
                <a:tc>
                  <a:txBody>
                    <a:bodyPr wrap="square"/>
                    <a:lstStyle/>
                    <a:p>
                      <a:pPr algn="l"/>
                      <a:r>
                        <a:rPr sz="1300" b="0">
                          <a:solidFill>
                            <a:srgbClr val="114A7D"/>
                          </a:solidFill>
                          <a:latin typeface="Open Sans"/>
                        </a:rPr>
                        <a:t>2030 UNCON</a:t>
                      </a:r>
                    </a:p>
                  </a:txBody>
                  <a:tcPr marL="73152" marR="73152" marT="18288" marB="18288" anchor="ctr">
                    <a:solidFill>
                      <a:srgbClr val="E6E9EE"/>
                    </a:solidFill>
                  </a:tcPr>
                </a:tc>
                <a:tc>
                  <a:txBody>
                    <a:bodyPr wrap="square"/>
                    <a:lstStyle/>
                    <a:p>
                      <a:pPr algn="r"/>
                      <a:r>
                        <a:rPr sz="1300" b="0">
                          <a:solidFill>
                            <a:srgbClr val="114A7D"/>
                          </a:solidFill>
                          <a:latin typeface="Open Sans"/>
                        </a:rPr>
                        <a:t>26,58</a:t>
                      </a:r>
                    </a:p>
                  </a:txBody>
                  <a:tcPr marL="73152" marR="73152" marT="18288" marB="18288" anchor="ctr">
                    <a:solidFill>
                      <a:srgbClr val="E6E9EE"/>
                    </a:solidFill>
                  </a:tcPr>
                </a:tc>
                <a:tc>
                  <a:txBody>
                    <a:bodyPr wrap="square"/>
                    <a:lstStyle/>
                    <a:p>
                      <a:pPr algn="r"/>
                      <a:r>
                        <a:rPr sz="1300" b="0">
                          <a:solidFill>
                            <a:srgbClr val="114A7D"/>
                          </a:solidFill>
                          <a:latin typeface="Open Sans"/>
                        </a:rPr>
                        <a:t>26,43</a:t>
                      </a:r>
                    </a:p>
                  </a:txBody>
                  <a:tcPr marL="73152" marR="73152" marT="18288" marB="18288" anchor="ctr">
                    <a:solidFill>
                      <a:srgbClr val="E6E9EE"/>
                    </a:solidFill>
                  </a:tcPr>
                </a:tc>
                <a:tc>
                  <a:txBody>
                    <a:bodyPr wrap="square"/>
                    <a:lstStyle/>
                    <a:p>
                      <a:pPr algn="r"/>
                      <a:r>
                        <a:rPr sz="1300" b="0">
                          <a:solidFill>
                            <a:srgbClr val="114A7D"/>
                          </a:solidFill>
                          <a:latin typeface="Open Sans"/>
                        </a:rPr>
                        <a:t>+0,15</a:t>
                      </a:r>
                    </a:p>
                  </a:txBody>
                  <a:tcPr marL="73152" marR="73152" marT="18288" marB="18288" anchor="ctr">
                    <a:solidFill>
                      <a:srgbClr val="E6E9EE"/>
                    </a:solidFill>
                  </a:tcPr>
                </a:tc>
                <a:tc>
                  <a:txBody>
                    <a:bodyPr wrap="square"/>
                    <a:lstStyle/>
                    <a:p>
                      <a:pPr algn="ctr"/>
                      <a:r>
                        <a:rPr sz="1300" b="0">
                          <a:solidFill>
                            <a:srgbClr val="114A7D"/>
                          </a:solidFill>
                          <a:latin typeface="Open Sans"/>
                        </a:rPr>
                        <a:t>au-dessus</a:t>
                      </a:r>
                    </a:p>
                  </a:txBody>
                  <a:tcPr marL="73152" marR="73152" marT="18288" marB="18288" anchor="ctr">
                    <a:solidFill>
                      <a:srgbClr val="E6E9EE"/>
                    </a:solidFill>
                  </a:tcPr>
                </a:tc>
              </a:tr>
              <a:tr h="411480">
                <a:tc>
                  <a:txBody>
                    <a:bodyPr wrap="square"/>
                    <a:lstStyle/>
                    <a:p>
                      <a:pPr algn="l"/>
                      <a:r>
                        <a:rPr sz="1300" b="0">
                          <a:solidFill>
                            <a:srgbClr val="114A7D"/>
                          </a:solidFill>
                          <a:latin typeface="Open Sans"/>
                        </a:rPr>
                        <a:t>2030 CON</a:t>
                      </a:r>
                    </a:p>
                  </a:txBody>
                  <a:tcPr marL="73152" marR="73152" marT="18288" marB="18288" anchor="ctr">
                    <a:solidFill>
                      <a:srgbClr val="FFFFFF"/>
                    </a:solidFill>
                  </a:tcPr>
                </a:tc>
                <a:tc>
                  <a:txBody>
                    <a:bodyPr wrap="square"/>
                    <a:lstStyle/>
                    <a:p>
                      <a:pPr algn="r"/>
                      <a:r>
                        <a:rPr sz="1300" b="0">
                          <a:solidFill>
                            <a:srgbClr val="114A7D"/>
                          </a:solidFill>
                          <a:latin typeface="Open Sans"/>
                        </a:rPr>
                        <a:t>17,89</a:t>
                      </a:r>
                    </a:p>
                  </a:txBody>
                  <a:tcPr marL="73152" marR="73152" marT="18288" marB="18288" anchor="ctr">
                    <a:solidFill>
                      <a:srgbClr val="FFFFFF"/>
                    </a:solidFill>
                  </a:tcPr>
                </a:tc>
                <a:tc>
                  <a:txBody>
                    <a:bodyPr wrap="square"/>
                    <a:lstStyle/>
                    <a:p>
                      <a:pPr algn="r"/>
                      <a:r>
                        <a:rPr sz="1300" b="0">
                          <a:solidFill>
                            <a:srgbClr val="114A7D"/>
                          </a:solidFill>
                          <a:latin typeface="Open Sans"/>
                        </a:rPr>
                        <a:t>18,43</a:t>
                      </a:r>
                    </a:p>
                  </a:txBody>
                  <a:tcPr marL="73152" marR="73152" marT="18288" marB="18288" anchor="ctr">
                    <a:solidFill>
                      <a:srgbClr val="FFFFFF"/>
                    </a:solidFill>
                  </a:tcPr>
                </a:tc>
                <a:tc>
                  <a:txBody>
                    <a:bodyPr wrap="square"/>
                    <a:lstStyle/>
                    <a:p>
                      <a:pPr algn="r"/>
                      <a:r>
                        <a:rPr sz="1300" b="0">
                          <a:solidFill>
                            <a:srgbClr val="114A7D"/>
                          </a:solidFill>
                          <a:latin typeface="Open Sans"/>
                        </a:rPr>
                        <a:t>−0,54</a:t>
                      </a:r>
                    </a:p>
                  </a:txBody>
                  <a:tcPr marL="73152" marR="73152" marT="18288" marB="18288" anchor="ctr">
                    <a:solidFill>
                      <a:srgbClr val="FFFFFF"/>
                    </a:solidFill>
                  </a:tcPr>
                </a:tc>
                <a:tc>
                  <a:txBody>
                    <a:bodyPr wrap="square"/>
                    <a:lstStyle/>
                    <a:p>
                      <a:pPr algn="ctr"/>
                      <a:r>
                        <a:rPr sz="1300" b="0">
                          <a:solidFill>
                            <a:srgbClr val="114A7D"/>
                          </a:solidFill>
                          <a:latin typeface="Open Sans"/>
                        </a:rPr>
                        <a:t>sous la cible</a:t>
                      </a:r>
                    </a:p>
                  </a:txBody>
                  <a:tcPr marL="73152" marR="73152" marT="18288" marB="18288" anchor="ctr">
                    <a:solidFill>
                      <a:srgbClr val="FFFFFF"/>
                    </a:solidFill>
                  </a:tcPr>
                </a:tc>
              </a:tr>
              <a:tr h="411480">
                <a:tc>
                  <a:txBody>
                    <a:bodyPr wrap="square"/>
                    <a:lstStyle/>
                    <a:p>
                      <a:pPr algn="l"/>
                      <a:r>
                        <a:rPr sz="1300" b="0">
                          <a:solidFill>
                            <a:srgbClr val="114A7D"/>
                          </a:solidFill>
                          <a:latin typeface="Open Sans"/>
                        </a:rPr>
                        <a:t>2035 BAU</a:t>
                      </a:r>
                    </a:p>
                  </a:txBody>
                  <a:tcPr marL="73152" marR="73152" marT="18288" marB="18288" anchor="ctr">
                    <a:solidFill>
                      <a:srgbClr val="E6E9EE"/>
                    </a:solidFill>
                  </a:tcPr>
                </a:tc>
                <a:tc>
                  <a:txBody>
                    <a:bodyPr wrap="square"/>
                    <a:lstStyle/>
                    <a:p>
                      <a:pPr algn="r"/>
                      <a:r>
                        <a:rPr sz="1300" b="0">
                          <a:solidFill>
                            <a:srgbClr val="114A7D"/>
                          </a:solidFill>
                          <a:latin typeface="Open Sans"/>
                        </a:rPr>
                        <a:t>32,12</a:t>
                      </a:r>
                    </a:p>
                  </a:txBody>
                  <a:tcPr marL="73152" marR="73152" marT="18288" marB="18288" anchor="ctr">
                    <a:solidFill>
                      <a:srgbClr val="E6E9EE"/>
                    </a:solidFill>
                  </a:tcPr>
                </a:tc>
                <a:tc>
                  <a:txBody>
                    <a:bodyPr wrap="square"/>
                    <a:lstStyle/>
                    <a:p>
                      <a:pPr algn="r"/>
                      <a:r>
                        <a:rPr sz="1300" b="0">
                          <a:solidFill>
                            <a:srgbClr val="114A7D"/>
                          </a:solidFill>
                          <a:latin typeface="Open Sans"/>
                        </a:rPr>
                        <a:t>31,68</a:t>
                      </a:r>
                    </a:p>
                  </a:txBody>
                  <a:tcPr marL="73152" marR="73152" marT="18288" marB="18288" anchor="ctr">
                    <a:solidFill>
                      <a:srgbClr val="E6E9EE"/>
                    </a:solidFill>
                  </a:tcPr>
                </a:tc>
                <a:tc>
                  <a:txBody>
                    <a:bodyPr wrap="square"/>
                    <a:lstStyle/>
                    <a:p>
                      <a:pPr algn="r"/>
                      <a:r>
                        <a:rPr sz="1300" b="0">
                          <a:solidFill>
                            <a:srgbClr val="114A7D"/>
                          </a:solidFill>
                          <a:latin typeface="Open Sans"/>
                        </a:rPr>
                        <a:t>+0,44</a:t>
                      </a:r>
                    </a:p>
                  </a:txBody>
                  <a:tcPr marL="73152" marR="73152" marT="18288" marB="18288" anchor="ctr">
                    <a:solidFill>
                      <a:srgbClr val="E6E9EE"/>
                    </a:solidFill>
                  </a:tcPr>
                </a:tc>
                <a:tc>
                  <a:txBody>
                    <a:bodyPr wrap="square"/>
                    <a:lstStyle/>
                    <a:p>
                      <a:pPr algn="ctr"/>
                      <a:r>
                        <a:rPr sz="1300" b="0">
                          <a:solidFill>
                            <a:srgbClr val="114A7D"/>
                          </a:solidFill>
                          <a:latin typeface="Open Sans"/>
                        </a:rPr>
                        <a:t>au-dessus réf.</a:t>
                      </a:r>
                    </a:p>
                  </a:txBody>
                  <a:tcPr marL="73152" marR="73152" marT="18288" marB="18288" anchor="ctr">
                    <a:solidFill>
                      <a:srgbClr val="E6E9EE"/>
                    </a:solidFill>
                  </a:tcPr>
                </a:tc>
              </a:tr>
              <a:tr h="411480">
                <a:tc>
                  <a:txBody>
                    <a:bodyPr wrap="square"/>
                    <a:lstStyle/>
                    <a:p>
                      <a:pPr algn="l"/>
                      <a:r>
                        <a:rPr sz="1300" b="0">
                          <a:solidFill>
                            <a:srgbClr val="114A7D"/>
                          </a:solidFill>
                          <a:latin typeface="Open Sans"/>
                        </a:rPr>
                        <a:t>2035 UNCON</a:t>
                      </a:r>
                    </a:p>
                  </a:txBody>
                  <a:tcPr marL="73152" marR="73152" marT="18288" marB="18288" anchor="ctr">
                    <a:solidFill>
                      <a:srgbClr val="FFFFFF"/>
                    </a:solidFill>
                  </a:tcPr>
                </a:tc>
                <a:tc>
                  <a:txBody>
                    <a:bodyPr wrap="square"/>
                    <a:lstStyle/>
                    <a:p>
                      <a:pPr algn="r"/>
                      <a:r>
                        <a:rPr sz="1300" b="0">
                          <a:solidFill>
                            <a:srgbClr val="114A7D"/>
                          </a:solidFill>
                          <a:latin typeface="Open Sans"/>
                        </a:rPr>
                        <a:t>27,61</a:t>
                      </a:r>
                    </a:p>
                  </a:txBody>
                  <a:tcPr marL="73152" marR="73152" marT="18288" marB="18288" anchor="ctr">
                    <a:solidFill>
                      <a:srgbClr val="FFFFFF"/>
                    </a:solidFill>
                  </a:tcPr>
                </a:tc>
                <a:tc>
                  <a:txBody>
                    <a:bodyPr wrap="square"/>
                    <a:lstStyle/>
                    <a:p>
                      <a:pPr algn="r"/>
                      <a:r>
                        <a:rPr sz="1300" b="0">
                          <a:solidFill>
                            <a:srgbClr val="114A7D"/>
                          </a:solidFill>
                          <a:latin typeface="Open Sans"/>
                        </a:rPr>
                        <a:t>26,88</a:t>
                      </a:r>
                    </a:p>
                  </a:txBody>
                  <a:tcPr marL="73152" marR="73152" marT="18288" marB="18288" anchor="ctr">
                    <a:solidFill>
                      <a:srgbClr val="FFFFFF"/>
                    </a:solidFill>
                  </a:tcPr>
                </a:tc>
                <a:tc>
                  <a:txBody>
                    <a:bodyPr wrap="square"/>
                    <a:lstStyle/>
                    <a:p>
                      <a:pPr algn="r"/>
                      <a:r>
                        <a:rPr sz="1300" b="0">
                          <a:solidFill>
                            <a:srgbClr val="114A7D"/>
                          </a:solidFill>
                          <a:latin typeface="Open Sans"/>
                        </a:rPr>
                        <a:t>+0,73</a:t>
                      </a:r>
                    </a:p>
                  </a:txBody>
                  <a:tcPr marL="73152" marR="73152" marT="18288" marB="18288" anchor="ctr">
                    <a:solidFill>
                      <a:srgbClr val="FFFFFF"/>
                    </a:solidFill>
                  </a:tcPr>
                </a:tc>
                <a:tc>
                  <a:txBody>
                    <a:bodyPr wrap="square"/>
                    <a:lstStyle/>
                    <a:p>
                      <a:pPr algn="ctr"/>
                      <a:r>
                        <a:rPr sz="1300" b="0">
                          <a:solidFill>
                            <a:srgbClr val="114A7D"/>
                          </a:solidFill>
                          <a:latin typeface="Open Sans"/>
                        </a:rPr>
                        <a:t>au-dessus</a:t>
                      </a:r>
                    </a:p>
                  </a:txBody>
                  <a:tcPr marL="73152" marR="73152" marT="18288" marB="18288" anchor="ctr">
                    <a:solidFill>
                      <a:srgbClr val="FFFFFF"/>
                    </a:solidFill>
                  </a:tcPr>
                </a:tc>
              </a:tr>
              <a:tr h="411480">
                <a:tc>
                  <a:txBody>
                    <a:bodyPr wrap="square"/>
                    <a:lstStyle/>
                    <a:p>
                      <a:pPr algn="l"/>
                      <a:r>
                        <a:rPr sz="1300" b="1">
                          <a:solidFill>
                            <a:srgbClr val="003E51"/>
                          </a:solidFill>
                          <a:latin typeface="Open Sans"/>
                        </a:rPr>
                        <a:t>2035 CON</a:t>
                      </a:r>
                    </a:p>
                  </a:txBody>
                  <a:tcPr marL="73152" marR="73152" marT="18288" marB="18288" anchor="ctr">
                    <a:solidFill>
                      <a:srgbClr val="BFC5D1"/>
                    </a:solidFill>
                  </a:tcPr>
                </a:tc>
                <a:tc>
                  <a:txBody>
                    <a:bodyPr wrap="square"/>
                    <a:lstStyle/>
                    <a:p>
                      <a:pPr algn="r"/>
                      <a:r>
                        <a:rPr sz="1300" b="1">
                          <a:solidFill>
                            <a:srgbClr val="003E51"/>
                          </a:solidFill>
                          <a:latin typeface="Open Sans"/>
                        </a:rPr>
                        <a:t>15,71</a:t>
                      </a:r>
                    </a:p>
                  </a:txBody>
                  <a:tcPr marL="73152" marR="73152" marT="18288" marB="18288" anchor="ctr">
                    <a:solidFill>
                      <a:srgbClr val="BFC5D1"/>
                    </a:solidFill>
                  </a:tcPr>
                </a:tc>
                <a:tc>
                  <a:txBody>
                    <a:bodyPr wrap="square"/>
                    <a:lstStyle/>
                    <a:p>
                      <a:pPr algn="r"/>
                      <a:r>
                        <a:rPr sz="1300" b="1">
                          <a:solidFill>
                            <a:srgbClr val="003E51"/>
                          </a:solidFill>
                          <a:latin typeface="Open Sans"/>
                        </a:rPr>
                        <a:t>15,75</a:t>
                      </a:r>
                    </a:p>
                  </a:txBody>
                  <a:tcPr marL="73152" marR="73152" marT="18288" marB="18288" anchor="ctr">
                    <a:solidFill>
                      <a:srgbClr val="BFC5D1"/>
                    </a:solidFill>
                  </a:tcPr>
                </a:tc>
                <a:tc>
                  <a:txBody>
                    <a:bodyPr wrap="square"/>
                    <a:lstStyle/>
                    <a:p>
                      <a:pPr algn="r"/>
                      <a:r>
                        <a:rPr sz="1300" b="1">
                          <a:solidFill>
                            <a:srgbClr val="003E51"/>
                          </a:solidFill>
                          <a:latin typeface="Open Sans"/>
                        </a:rPr>
                        <a:t>−0,04</a:t>
                      </a:r>
                    </a:p>
                  </a:txBody>
                  <a:tcPr marL="73152" marR="73152" marT="18288" marB="18288" anchor="ctr">
                    <a:solidFill>
                      <a:srgbClr val="BFC5D1"/>
                    </a:solidFill>
                  </a:tcPr>
                </a:tc>
                <a:tc>
                  <a:txBody>
                    <a:bodyPr wrap="square"/>
                    <a:lstStyle/>
                    <a:p>
                      <a:pPr algn="ctr"/>
                      <a:r>
                        <a:rPr sz="1300" b="1">
                          <a:solidFill>
                            <a:srgbClr val="003E51"/>
                          </a:solidFill>
                          <a:latin typeface="Open Sans"/>
                        </a:rPr>
                        <a:t>aligné</a:t>
                      </a:r>
                    </a:p>
                  </a:txBody>
                  <a:tcPr marL="73152" marR="73152" marT="18288" marB="18288" anchor="ctr">
                    <a:solidFill>
                      <a:srgbClr val="BFC5D1"/>
                    </a:solidFill>
                  </a:tcPr>
                </a:tc>
              </a:tr>
              <a:tr h="411480">
                <a:tc>
                  <a:txBody>
                    <a:bodyPr wrap="square"/>
                    <a:lstStyle/>
                    <a:p>
                      <a:pPr algn="l"/>
                      <a:r>
                        <a:rPr sz="1300" b="0">
                          <a:solidFill>
                            <a:srgbClr val="114A7D"/>
                          </a:solidFill>
                          <a:latin typeface="Open Sans"/>
                        </a:rPr>
                        <a:t>2050 CON</a:t>
                      </a:r>
                    </a:p>
                  </a:txBody>
                  <a:tcPr marL="73152" marR="73152" marT="18288" marB="18288" anchor="ctr">
                    <a:solidFill>
                      <a:srgbClr val="FFFFFF"/>
                    </a:solidFill>
                  </a:tcPr>
                </a:tc>
                <a:tc>
                  <a:txBody>
                    <a:bodyPr wrap="square"/>
                    <a:lstStyle/>
                    <a:p>
                      <a:pPr algn="r"/>
                      <a:r>
                        <a:rPr sz="1300" b="0">
                          <a:solidFill>
                            <a:srgbClr val="114A7D"/>
                          </a:solidFill>
                          <a:latin typeface="Open Sans"/>
                        </a:rPr>
                        <a:t>11,0</a:t>
                      </a:r>
                    </a:p>
                  </a:txBody>
                  <a:tcPr marL="73152" marR="73152" marT="18288" marB="18288" anchor="ctr">
                    <a:solidFill>
                      <a:srgbClr val="FFFFFF"/>
                    </a:solidFill>
                  </a:tcPr>
                </a:tc>
                <a:tc>
                  <a:txBody>
                    <a:bodyPr wrap="square"/>
                    <a:lstStyle/>
                    <a:p>
                      <a:pPr algn="r"/>
                      <a:r>
                        <a:rPr sz="1300" b="0">
                          <a:solidFill>
                            <a:srgbClr val="114A7D"/>
                          </a:solidFill>
                          <a:latin typeface="Open Sans"/>
                        </a:rPr>
                        <a:t>11,0</a:t>
                      </a:r>
                    </a:p>
                  </a:txBody>
                  <a:tcPr marL="73152" marR="73152" marT="18288" marB="18288" anchor="ctr">
                    <a:solidFill>
                      <a:srgbClr val="FFFFFF"/>
                    </a:solidFill>
                  </a:tcPr>
                </a:tc>
                <a:tc>
                  <a:txBody>
                    <a:bodyPr wrap="square"/>
                    <a:lstStyle/>
                    <a:p>
                      <a:pPr algn="r"/>
                      <a:r>
                        <a:rPr sz="1300" b="0">
                          <a:solidFill>
                            <a:srgbClr val="114A7D"/>
                          </a:solidFill>
                          <a:latin typeface="Open Sans"/>
                        </a:rPr>
                        <a:t>—</a:t>
                      </a:r>
                    </a:p>
                  </a:txBody>
                  <a:tcPr marL="73152" marR="73152" marT="18288" marB="18288" anchor="ctr">
                    <a:solidFill>
                      <a:srgbClr val="FFFFFF"/>
                    </a:solidFill>
                  </a:tcPr>
                </a:tc>
                <a:tc>
                  <a:txBody>
                    <a:bodyPr wrap="square"/>
                    <a:lstStyle/>
                    <a:p>
                      <a:pPr algn="ctr"/>
                      <a:r>
                        <a:rPr sz="1300" b="0">
                          <a:solidFill>
                            <a:srgbClr val="114A7D"/>
                          </a:solidFill>
                          <a:latin typeface="Open Sans"/>
                        </a:rPr>
                        <a:t>—</a:t>
                      </a:r>
                    </a:p>
                  </a:txBody>
                  <a:tcPr marL="73152" marR="73152" marT="18288" marB="18288" anchor="ctr">
                    <a:solidFill>
                      <a:srgbClr val="FFFFFF"/>
                    </a:solidFill>
                  </a:tcPr>
                </a:tc>
              </a:tr>
            </a:tbl>
          </a:graphicData>
        </a:graphic>
      </p:graphicFrame>
      <p:sp>
        <p:nvSpPr>
          <p:cNvPr id="11" name="TextBox 10"/>
          <p:cNvSpPr txBox="1"/>
          <p:nvPr/>
        </p:nvSpPr>
        <p:spPr>
          <a:xfrm>
            <a:off x="365760" y="6035040"/>
            <a:ext cx="11460175" cy="402336"/>
          </a:xfrm>
          <a:prstGeom prst="rect">
            <a:avLst/>
          </a:prstGeom>
          <a:noFill/>
        </p:spPr>
        <p:txBody>
          <a:bodyPr wrap="square" anchor="t" lIns="36576" rIns="36576" tIns="18288" bIns="18288">
            <a:spAutoFit/>
          </a:bodyPr>
          <a:lstStyle/>
          <a:p>
            <a:pPr algn="l"/>
            <a:r>
              <a:rPr sz="1200" b="0" i="1">
                <a:solidFill>
                  <a:srgbClr val="808CA2"/>
                </a:solidFill>
                <a:latin typeface="Open Sans"/>
              </a:rPr>
              <a:t>UNCON = INCON (un seul scénario, une étiquette). Pour le BAU, H = référence publiée, pas une cible.  ·  F-chain §3.1, v119 vérifié (MtCO₂e).</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Du driver à la cible : une seule chaîne relie chaque hypothèse au chiffre de tête</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[Couche B] Dans le modèle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14 / 20</a:t>
            </a:r>
          </a:p>
        </p:txBody>
      </p:sp>
      <p:sp>
        <p:nvSpPr>
          <p:cNvPr id="10" name="Rounded Rectangle 9"/>
          <p:cNvSpPr/>
          <p:nvPr/>
        </p:nvSpPr>
        <p:spPr>
          <a:xfrm>
            <a:off x="365760" y="1408176"/>
            <a:ext cx="1788109" cy="56692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a:lstStyle/>
          <a:p>
            <a:pPr algn="ctr"/>
            <a:r>
              <a:rPr sz="1100" b="1">
                <a:solidFill>
                  <a:srgbClr val="FFFFFF"/>
                </a:solidFill>
                <a:latin typeface="Open Sans"/>
              </a:rPr>
              <a:t>4_Drivers</a:t>
            </a:r>
          </a:p>
        </p:txBody>
      </p:sp>
      <p:sp>
        <p:nvSpPr>
          <p:cNvPr id="11" name="Right Arrow 10"/>
          <p:cNvSpPr/>
          <p:nvPr/>
        </p:nvSpPr>
        <p:spPr>
          <a:xfrm>
            <a:off x="2163013" y="1609344"/>
            <a:ext cx="12801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ounded Rectangle 11"/>
          <p:cNvSpPr/>
          <p:nvPr/>
        </p:nvSpPr>
        <p:spPr>
          <a:xfrm>
            <a:off x="2300173" y="1408176"/>
            <a:ext cx="1788109" cy="56692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a:lstStyle/>
          <a:p>
            <a:pPr algn="ctr"/>
            <a:r>
              <a:rPr sz="1100" b="1">
                <a:solidFill>
                  <a:srgbClr val="FFFFFF"/>
                </a:solidFill>
                <a:latin typeface="Open Sans"/>
              </a:rPr>
              <a:t>× 5_EF</a:t>
            </a:r>
          </a:p>
        </p:txBody>
      </p:sp>
      <p:sp>
        <p:nvSpPr>
          <p:cNvPr id="13" name="Right Arrow 12"/>
          <p:cNvSpPr/>
          <p:nvPr/>
        </p:nvSpPr>
        <p:spPr>
          <a:xfrm>
            <a:off x="4097426" y="1609344"/>
            <a:ext cx="12801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ounded Rectangle 13"/>
          <p:cNvSpPr/>
          <p:nvPr/>
        </p:nvSpPr>
        <p:spPr>
          <a:xfrm>
            <a:off x="4234586" y="1408176"/>
            <a:ext cx="1788109" cy="56692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a:lstStyle/>
          <a:p>
            <a:pPr algn="ctr"/>
            <a:r>
              <a:rPr sz="1100" b="1">
                <a:solidFill>
                  <a:srgbClr val="FFFFFF"/>
                </a:solidFill>
                <a:latin typeface="Open Sans"/>
              </a:rPr>
              <a:t>→ 6_Calc</a:t>
            </a:r>
          </a:p>
        </p:txBody>
      </p:sp>
      <p:sp>
        <p:nvSpPr>
          <p:cNvPr id="15" name="Right Arrow 14"/>
          <p:cNvSpPr/>
          <p:nvPr/>
        </p:nvSpPr>
        <p:spPr>
          <a:xfrm>
            <a:off x="6031839" y="1609344"/>
            <a:ext cx="12801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ounded Rectangle 15"/>
          <p:cNvSpPr/>
          <p:nvPr/>
        </p:nvSpPr>
        <p:spPr>
          <a:xfrm>
            <a:off x="6168999" y="1408176"/>
            <a:ext cx="1788109" cy="56692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a:lstStyle/>
          <a:p>
            <a:pPr algn="ctr"/>
            <a:r>
              <a:rPr sz="1100" b="1">
                <a:solidFill>
                  <a:srgbClr val="FFFFFF"/>
                </a:solidFill>
                <a:latin typeface="Open Sans"/>
              </a:rPr>
              <a:t>→ 3_Sector_Totals</a:t>
            </a:r>
          </a:p>
        </p:txBody>
      </p:sp>
      <p:sp>
        <p:nvSpPr>
          <p:cNvPr id="17" name="Right Arrow 16"/>
          <p:cNvSpPr/>
          <p:nvPr/>
        </p:nvSpPr>
        <p:spPr>
          <a:xfrm>
            <a:off x="7966252" y="1609344"/>
            <a:ext cx="12801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ounded Rectangle 17"/>
          <p:cNvSpPr/>
          <p:nvPr/>
        </p:nvSpPr>
        <p:spPr>
          <a:xfrm>
            <a:off x="8103412" y="1408176"/>
            <a:ext cx="1788109" cy="56692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a:lstStyle/>
          <a:p>
            <a:pPr algn="ctr"/>
            <a:r>
              <a:rPr sz="1100" b="1">
                <a:solidFill>
                  <a:srgbClr val="FFFFFF"/>
                </a:solidFill>
                <a:latin typeface="Open Sans"/>
              </a:rPr>
              <a:t>→ vs 2_Targets (H)</a:t>
            </a:r>
          </a:p>
        </p:txBody>
      </p:sp>
      <p:sp>
        <p:nvSpPr>
          <p:cNvPr id="19" name="Right Arrow 18"/>
          <p:cNvSpPr/>
          <p:nvPr/>
        </p:nvSpPr>
        <p:spPr>
          <a:xfrm>
            <a:off x="9900665" y="1609344"/>
            <a:ext cx="12801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ounded Rectangle 19"/>
          <p:cNvSpPr/>
          <p:nvPr/>
        </p:nvSpPr>
        <p:spPr>
          <a:xfrm>
            <a:off x="10037825" y="1408176"/>
            <a:ext cx="1788109" cy="56692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a:lstStyle/>
          <a:p>
            <a:pPr algn="ctr"/>
            <a:r>
              <a:rPr sz="1100" b="1">
                <a:solidFill>
                  <a:srgbClr val="FFFFFF"/>
                </a:solidFill>
                <a:latin typeface="Open Sans"/>
              </a:rPr>
              <a:t>→ Δ + statut</a:t>
            </a:r>
          </a:p>
        </p:txBody>
      </p:sp>
      <p:sp>
        <p:nvSpPr>
          <p:cNvPr id="21" name="Rounded Rectangle 20"/>
          <p:cNvSpPr/>
          <p:nvPr/>
        </p:nvSpPr>
        <p:spPr>
          <a:xfrm>
            <a:off x="365760" y="2276856"/>
            <a:ext cx="11460175" cy="914400"/>
          </a:xfrm>
          <a:prstGeom prst="roundRect">
            <a:avLst>
              <a:gd name="adj" fmla="val 50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365760" y="2276856"/>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03504" y="2395728"/>
            <a:ext cx="10984687" cy="292608"/>
          </a:xfrm>
          <a:prstGeom prst="rect">
            <a:avLst/>
          </a:prstGeom>
          <a:noFill/>
        </p:spPr>
        <p:txBody>
          <a:bodyPr wrap="square" anchor="t" lIns="36576" rIns="36576" tIns="18288" bIns="18288">
            <a:spAutoFit/>
          </a:bodyPr>
          <a:lstStyle/>
          <a:p>
            <a:pPr algn="l"/>
            <a:r>
              <a:rPr sz="1200" b="1" i="0">
                <a:solidFill>
                  <a:srgbClr val="00953C"/>
                </a:solidFill>
                <a:latin typeface="Open Sans"/>
              </a:rPr>
              <a:t>EXEMPLE TRAVAILLÉ</a:t>
            </a:r>
          </a:p>
        </p:txBody>
      </p:sp>
      <p:sp>
        <p:nvSpPr>
          <p:cNvPr id="24" name="TextBox 23"/>
          <p:cNvSpPr txBox="1"/>
          <p:nvPr/>
        </p:nvSpPr>
        <p:spPr>
          <a:xfrm>
            <a:off x="603504" y="2706624"/>
            <a:ext cx="10984687" cy="365760"/>
          </a:xfrm>
          <a:prstGeom prst="rect">
            <a:avLst/>
          </a:prstGeom>
          <a:noFill/>
        </p:spPr>
        <p:txBody>
          <a:bodyPr wrap="square" anchor="t" lIns="36576" rIns="36576" tIns="18288" bIns="18288">
            <a:spAutoFit/>
          </a:bodyPr>
          <a:lstStyle/>
          <a:p>
            <a:pPr algn="l"/>
            <a:r>
              <a:rPr sz="1600" b="1" i="0">
                <a:solidFill>
                  <a:srgbClr val="003E51"/>
                </a:solidFill>
                <a:latin typeface="Open Sans"/>
              </a:rPr>
              <a:t>Électricité thermique 2030 CON — 3,807 TWh × 0,499 = 1,8997 MtCO₂e  (6_Calc!H3)</a:t>
            </a:r>
          </a:p>
        </p:txBody>
      </p:sp>
      <p:sp>
        <p:nvSpPr>
          <p:cNvPr id="25" name="Rounded Rectangle 24"/>
          <p:cNvSpPr/>
          <p:nvPr/>
        </p:nvSpPr>
        <p:spPr>
          <a:xfrm>
            <a:off x="365760" y="3419856"/>
            <a:ext cx="11460175" cy="1005840"/>
          </a:xfrm>
          <a:prstGeom prst="roundRect">
            <a:avLst>
              <a:gd name="adj" fmla="val 5000"/>
            </a:avLst>
          </a:prstGeom>
          <a:solidFill>
            <a:srgbClr val="FFF1E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365760" y="3419856"/>
            <a:ext cx="64008" cy="1005840"/>
          </a:xfrm>
          <a:prstGeom prst="rect">
            <a:avLst/>
          </a:prstGeom>
          <a:solidFill>
            <a:srgbClr val="FF572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03504" y="3529584"/>
            <a:ext cx="10984687" cy="786384"/>
          </a:xfrm>
          <a:prstGeom prst="rect">
            <a:avLst/>
          </a:prstGeom>
          <a:noFill/>
        </p:spPr>
        <p:txBody>
          <a:bodyPr wrap="square" anchor="t" lIns="36576" rIns="36576" tIns="18288" bIns="18288">
            <a:spAutoFit/>
          </a:bodyPr>
          <a:lstStyle/>
          <a:p>
            <a:pPr algn="l"/>
            <a:r>
              <a:rPr sz="1400" b="0" i="0">
                <a:solidFill>
                  <a:srgbClr val="8A3A10"/>
                </a:solidFill>
                <a:latin typeface="Open Sans"/>
              </a:rPr>
              <a:t>Repère technique : les littéraux AFOLU dans 3_Sector_Totals!D14:D19 sont codés en dur, pas liés à 6_Calculations. Éditer un driver AFOLU change 6_Calc mais PAS le chiffre de tête AFOLU.</a:t>
            </a:r>
          </a:p>
        </p:txBody>
      </p:sp>
      <p:sp>
        <p:nvSpPr>
          <p:cNvPr id="28" name="TextBox 27"/>
          <p:cNvSpPr txBox="1"/>
          <p:nvPr/>
        </p:nvSpPr>
        <p:spPr>
          <a:xfrm>
            <a:off x="365760" y="6035040"/>
            <a:ext cx="11460175" cy="402336"/>
          </a:xfrm>
          <a:prstGeom prst="rect">
            <a:avLst/>
          </a:prstGeom>
          <a:noFill/>
        </p:spPr>
        <p:txBody>
          <a:bodyPr wrap="square" anchor="t" lIns="36576" rIns="36576" tIns="18288" bIns="18288">
            <a:spAutoFit/>
          </a:bodyPr>
          <a:lstStyle/>
          <a:p>
            <a:pPr algn="l"/>
            <a:r>
              <a:rPr sz="1200" b="0" i="1">
                <a:solidFill>
                  <a:srgbClr val="808CA2"/>
                </a:solidFill>
                <a:latin typeface="Open Sans"/>
              </a:rPr>
              <a:t>Source — F-chain §2, §3.4. (Prépare le choix d'un driver Énergie pour M1-EX, pas AFOLU.)</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Le modèle est à vous — ouvrons les 41 onglets ensemble</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Pont vers la prise en main du modèle (M1)</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15 / 20</a:t>
            </a:r>
          </a:p>
        </p:txBody>
      </p:sp>
      <p:sp>
        <p:nvSpPr>
          <p:cNvPr id="10" name="Rounded Rectangle 9"/>
          <p:cNvSpPr/>
          <p:nvPr/>
        </p:nvSpPr>
        <p:spPr>
          <a:xfrm>
            <a:off x="365760" y="1371600"/>
            <a:ext cx="11460175" cy="5029200"/>
          </a:xfrm>
          <a:prstGeom prst="roundRect">
            <a:avLst>
              <a:gd name="adj" fmla="val 45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62D32F"/>
                </a:solidFill>
                <a:latin typeface="Open Sans"/>
              </a:rPr>
              <a:t>CE QUE VOUS ALLEZ VOIR DANS LE WALK-THROUGH (M1)</a:t>
            </a:r>
          </a:p>
        </p:txBody>
      </p:sp>
      <p:sp>
        <p:nvSpPr>
          <p:cNvPr id="13" name="TextBox 12"/>
          <p:cNvSpPr txBox="1"/>
          <p:nvPr/>
        </p:nvSpPr>
        <p:spPr>
          <a:xfrm>
            <a:off x="603504" y="2011680"/>
            <a:ext cx="10984687" cy="4242816"/>
          </a:xfrm>
          <a:prstGeom prst="rect">
            <a:avLst/>
          </a:prstGeom>
          <a:noFill/>
        </p:spPr>
        <p:txBody>
          <a:bodyPr wrap="square" lIns="36576" rIns="36576">
            <a:spAutoFit/>
          </a:bodyPr>
          <a:lstStyle/>
          <a:p>
            <a:pPr algn="l" marL="237744" indent="-237744">
              <a:lnSpc>
                <a:spcPct val="102000"/>
              </a:lnSpc>
              <a:spcBef>
                <a:spcPts val="0"/>
              </a:spcBef>
            </a:pPr>
            <a:r>
              <a:rPr sz="1600">
                <a:solidFill>
                  <a:srgbClr val="FFFFFF"/>
                </a:solidFill>
                <a:latin typeface="Open Sans"/>
              </a:rPr>
              <a:t>›  La carte des 41 onglets, les 3 scénarios, les 4 secteurs</a:t>
            </a:r>
          </a:p>
          <a:p>
            <a:pPr algn="l" marL="237744" indent="-237744">
              <a:lnSpc>
                <a:spcPct val="102000"/>
              </a:lnSpc>
              <a:spcBef>
                <a:spcPts val="1400"/>
              </a:spcBef>
            </a:pPr>
            <a:r>
              <a:rPr sz="1600">
                <a:solidFill>
                  <a:srgbClr val="FFFFFF"/>
                </a:solidFill>
                <a:latin typeface="Open Sans"/>
              </a:rPr>
              <a:t>›  Le facteur réseau 0,270 → 0,135, les coûts, et la passation</a:t>
            </a:r>
          </a:p>
          <a:p>
            <a:pPr algn="l" marL="237744" indent="-237744">
              <a:lnSpc>
                <a:spcPct val="102000"/>
              </a:lnSpc>
              <a:spcBef>
                <a:spcPts val="1400"/>
              </a:spcBef>
            </a:pPr>
            <a:r>
              <a:rPr sz="1600">
                <a:solidFill>
                  <a:srgbClr val="FFFFFF"/>
                </a:solidFill>
                <a:latin typeface="Open Sans"/>
              </a:rPr>
              <a:t>›  Le deck devient le balisage ; le modèle Excel en direct devient le centre</a:t>
            </a:r>
          </a:p>
          <a:p>
            <a:pPr algn="l" marL="237744" indent="-237744">
              <a:lnSpc>
                <a:spcPct val="102000"/>
              </a:lnSpc>
              <a:spcBef>
                <a:spcPts val="1400"/>
              </a:spcBef>
            </a:pPr>
            <a:r>
              <a:rPr sz="1600">
                <a:solidFill>
                  <a:srgbClr val="FFFFFF"/>
                </a:solidFill>
                <a:latin typeface="Open Sans"/>
              </a:rPr>
              <a:t>›  → Démonstration en direct du modèle (blocs 1–4), puis retour à l'exercice (S16)</a:t>
            </a:r>
          </a:p>
        </p:txBody>
      </p:sp>
      <p:sp>
        <p:nvSpPr>
          <p:cNvPr id="14" name="TextBox 13"/>
          <p:cNvSpPr txBox="1"/>
          <p:nvPr/>
        </p:nvSpPr>
        <p:spPr>
          <a:xfrm>
            <a:off x="365760" y="6035040"/>
            <a:ext cx="11460175" cy="402336"/>
          </a:xfrm>
          <a:prstGeom prst="rect">
            <a:avLst/>
          </a:prstGeom>
          <a:noFill/>
        </p:spPr>
        <p:txBody>
          <a:bodyPr wrap="square" anchor="t" lIns="36576" rIns="36576" tIns="18288" bIns="18288">
            <a:spAutoFit/>
          </a:bodyPr>
          <a:lstStyle/>
          <a:p>
            <a:pPr algn="l"/>
            <a:r>
              <a:rPr sz="1200" b="0" i="1">
                <a:solidFill>
                  <a:srgbClr val="BFC5D1"/>
                </a:solidFill>
                <a:latin typeface="Open Sans"/>
              </a:rPr>
              <a:t>M1 = le walk-through du modèle (réutilisé, non reconstruit), joué en direct ici.</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Vous avez vu le modèle tourner — maintenant, vous le faites tourner vous-mêmes</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M1-EX · à vous d'opérer</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16 / 20</a:t>
            </a:r>
          </a:p>
        </p:txBody>
      </p:sp>
      <p:sp>
        <p:nvSpPr>
          <p:cNvPr id="10" name="Rounded Rectangle 9"/>
          <p:cNvSpPr/>
          <p:nvPr/>
        </p:nvSpPr>
        <p:spPr>
          <a:xfrm>
            <a:off x="365760" y="1371600"/>
            <a:ext cx="11460175" cy="5029200"/>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00953C"/>
                </a:solidFill>
                <a:latin typeface="Open Sans"/>
              </a:rPr>
              <a:t>EXERCICE PRATIQUE — OPÉRER LE MODÈLE</a:t>
            </a:r>
          </a:p>
        </p:txBody>
      </p:sp>
      <p:sp>
        <p:nvSpPr>
          <p:cNvPr id="13" name="TextBox 12"/>
          <p:cNvSpPr txBox="1"/>
          <p:nvPr/>
        </p:nvSpPr>
        <p:spPr>
          <a:xfrm>
            <a:off x="603504" y="2011680"/>
            <a:ext cx="10984687" cy="4242816"/>
          </a:xfrm>
          <a:prstGeom prst="rect">
            <a:avLst/>
          </a:prstGeom>
          <a:noFill/>
        </p:spPr>
        <p:txBody>
          <a:bodyPr wrap="square" lIns="36576" rIns="36576">
            <a:spAutoFit/>
          </a:bodyPr>
          <a:lstStyle/>
          <a:p>
            <a:pPr algn="l" marL="237744" indent="-237744">
              <a:lnSpc>
                <a:spcPct val="102000"/>
              </a:lnSpc>
              <a:spcBef>
                <a:spcPts val="0"/>
              </a:spcBef>
            </a:pPr>
            <a:r>
              <a:rPr sz="1600">
                <a:solidFill>
                  <a:srgbClr val="114A7D"/>
                </a:solidFill>
                <a:latin typeface="Open Sans"/>
              </a:rPr>
              <a:t>›  Objectif : modifier un driver énergétique, forcer le recalcul, et lire l'effet sur l'écart 2035 conditionnel</a:t>
            </a:r>
          </a:p>
          <a:p>
            <a:pPr algn="l" marL="237744" indent="-237744">
              <a:lnSpc>
                <a:spcPct val="102000"/>
              </a:lnSpc>
              <a:spcBef>
                <a:spcPts val="1400"/>
              </a:spcBef>
            </a:pPr>
            <a:r>
              <a:rPr sz="1600">
                <a:solidFill>
                  <a:srgbClr val="114A7D"/>
                </a:solidFill>
                <a:latin typeface="Open Sans"/>
              </a:rPr>
              <a:t>›  Pourquoi l'Énergie : la chaîne Énergie est entièrement vivante (driver → FE → calc → total) ; l'AFOLU a un chiffre de tête codé en dur (slide 14)</a:t>
            </a:r>
          </a:p>
          <a:p>
            <a:pPr algn="l" marL="237744" indent="-237744">
              <a:lnSpc>
                <a:spcPct val="102000"/>
              </a:lnSpc>
              <a:spcBef>
                <a:spcPts val="1400"/>
              </a:spcBef>
            </a:pPr>
            <a:r>
              <a:rPr sz="1600">
                <a:solidFill>
                  <a:srgbClr val="114A7D"/>
                </a:solidFill>
                <a:latin typeface="Open Sans"/>
              </a:rPr>
              <a:t>›  Format : binômes, sur vos ordinateurs, ~30–35 min, fiche d'exercice fournie (FR/EN)</a:t>
            </a:r>
          </a:p>
        </p:txBody>
      </p:sp>
      <p:sp>
        <p:nvSpPr>
          <p:cNvPr id="14" name="TextBox 13"/>
          <p:cNvSpPr txBox="1"/>
          <p:nvPr/>
        </p:nvSpPr>
        <p:spPr>
          <a:xfrm>
            <a:off x="365760" y="6035040"/>
            <a:ext cx="11460175" cy="402336"/>
          </a:xfrm>
          <a:prstGeom prst="rect">
            <a:avLst/>
          </a:prstGeom>
          <a:noFill/>
        </p:spPr>
        <p:txBody>
          <a:bodyPr wrap="square" anchor="t" lIns="36576" rIns="36576" tIns="18288" bIns="18288">
            <a:spAutoFit/>
          </a:bodyPr>
          <a:lstStyle/>
          <a:p>
            <a:pPr algn="l"/>
            <a:r>
              <a:rPr sz="1200" b="0" i="1">
                <a:solidFill>
                  <a:srgbClr val="808CA2"/>
                </a:solidFill>
                <a:latin typeface="Open Sans"/>
              </a:rPr>
              <a:t>La fiche d'exercice M1-EX et le corrigé animateur sont des livrables séparés.</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Six étapes, du driver au statut — exactement la chaîne du slide 14</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[Couche C] Vers la mise en œuvre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17 / 20</a:t>
            </a:r>
          </a:p>
        </p:txBody>
      </p:sp>
      <p:graphicFrame>
        <p:nvGraphicFramePr>
          <p:cNvPr id="10" name="Table 9"/>
          <p:cNvGraphicFramePr>
            <a:graphicFrameLocks noGrp="1"/>
          </p:cNvGraphicFramePr>
          <p:nvPr/>
        </p:nvGraphicFramePr>
        <p:xfrm>
          <a:off x="365760" y="1335024"/>
          <a:ext cx="11457432" cy="3328416"/>
        </p:xfrm>
        <a:graphic>
          <a:graphicData uri="http://schemas.openxmlformats.org/drawingml/2006/table">
            <a:tbl>
              <a:tblPr>
                <a:tableStyleId>{5C22544A-7EE6-4342-B048-85BDC9FD1C3A}</a:tableStyleId>
              </a:tblPr>
              <a:tblGrid>
                <a:gridCol w="640080"/>
                <a:gridCol w="7708392"/>
                <a:gridCol w="3108960"/>
              </a:tblGrid>
              <a:tr h="475488">
                <a:tc>
                  <a:txBody>
                    <a:bodyPr wrap="square"/>
                    <a:lstStyle/>
                    <a:p>
                      <a:pPr algn="l"/>
                      <a:r>
                        <a:rPr sz="1300" b="1">
                          <a:solidFill>
                            <a:srgbClr val="FFFFFF"/>
                          </a:solidFill>
                          <a:latin typeface="Open Sans"/>
                        </a:rPr>
                        <a:t>#</a:t>
                      </a:r>
                    </a:p>
                  </a:txBody>
                  <a:tcPr marL="73152" marR="73152" marT="18288" marB="18288" anchor="ctr">
                    <a:solidFill>
                      <a:srgbClr val="003E51"/>
                    </a:solidFill>
                  </a:tcPr>
                </a:tc>
                <a:tc>
                  <a:txBody>
                    <a:bodyPr wrap="square"/>
                    <a:lstStyle/>
                    <a:p>
                      <a:pPr algn="ctr"/>
                      <a:r>
                        <a:rPr sz="1300" b="1">
                          <a:solidFill>
                            <a:srgbClr val="FFFFFF"/>
                          </a:solidFill>
                          <a:latin typeface="Open Sans"/>
                        </a:rPr>
                        <a:t>Étape</a:t>
                      </a:r>
                    </a:p>
                  </a:txBody>
                  <a:tcPr marL="73152" marR="73152" marT="18288" marB="18288" anchor="ctr">
                    <a:solidFill>
                      <a:srgbClr val="003E51"/>
                    </a:solidFill>
                  </a:tcPr>
                </a:tc>
                <a:tc>
                  <a:txBody>
                    <a:bodyPr wrap="square"/>
                    <a:lstStyle/>
                    <a:p>
                      <a:pPr algn="ctr"/>
                      <a:r>
                        <a:rPr sz="1300" b="1">
                          <a:solidFill>
                            <a:srgbClr val="FFFFFF"/>
                          </a:solidFill>
                          <a:latin typeface="Open Sans"/>
                        </a:rPr>
                        <a:t>Onglet</a:t>
                      </a:r>
                    </a:p>
                  </a:txBody>
                  <a:tcPr marL="73152" marR="73152" marT="18288" marB="18288" anchor="ctr">
                    <a:solidFill>
                      <a:srgbClr val="003E51"/>
                    </a:solidFill>
                  </a:tcPr>
                </a:tc>
              </a:tr>
              <a:tr h="475488">
                <a:tc>
                  <a:txBody>
                    <a:bodyPr wrap="square"/>
                    <a:lstStyle/>
                    <a:p>
                      <a:pPr algn="l"/>
                      <a:r>
                        <a:rPr sz="1300" b="0">
                          <a:solidFill>
                            <a:srgbClr val="114A7D"/>
                          </a:solidFill>
                          <a:latin typeface="Open Sans"/>
                        </a:rPr>
                        <a:t>1</a:t>
                      </a:r>
                    </a:p>
                  </a:txBody>
                  <a:tcPr marL="73152" marR="73152" marT="18288" marB="18288" anchor="ctr">
                    <a:solidFill>
                      <a:srgbClr val="FFFFFF"/>
                    </a:solidFill>
                  </a:tcPr>
                </a:tc>
                <a:tc>
                  <a:txBody>
                    <a:bodyPr wrap="square"/>
                    <a:lstStyle/>
                    <a:p>
                      <a:pPr algn="ctr"/>
                      <a:r>
                        <a:rPr sz="1300" b="0">
                          <a:solidFill>
                            <a:srgbClr val="114A7D"/>
                          </a:solidFill>
                          <a:latin typeface="Open Sans"/>
                        </a:rPr>
                        <a:t>Ouvrir l'onglet driver énergie</a:t>
                      </a:r>
                    </a:p>
                  </a:txBody>
                  <a:tcPr marL="73152" marR="73152" marT="18288" marB="18288" anchor="ctr">
                    <a:solidFill>
                      <a:srgbClr val="FFFFFF"/>
                    </a:solidFill>
                  </a:tcPr>
                </a:tc>
                <a:tc>
                  <a:txBody>
                    <a:bodyPr wrap="square"/>
                    <a:lstStyle/>
                    <a:p>
                      <a:pPr algn="ctr"/>
                      <a:r>
                        <a:rPr sz="1300" b="0">
                          <a:solidFill>
                            <a:srgbClr val="114A7D"/>
                          </a:solidFill>
                          <a:latin typeface="Open Sans"/>
                        </a:rPr>
                        <a:t>4_Drivers</a:t>
                      </a:r>
                    </a:p>
                  </a:txBody>
                  <a:tcPr marL="73152" marR="73152" marT="18288" marB="18288" anchor="ctr">
                    <a:solidFill>
                      <a:srgbClr val="FFFFFF"/>
                    </a:solidFill>
                  </a:tcPr>
                </a:tc>
              </a:tr>
              <a:tr h="475488">
                <a:tc>
                  <a:txBody>
                    <a:bodyPr wrap="square"/>
                    <a:lstStyle/>
                    <a:p>
                      <a:pPr algn="l"/>
                      <a:r>
                        <a:rPr sz="1300" b="0">
                          <a:solidFill>
                            <a:srgbClr val="114A7D"/>
                          </a:solidFill>
                          <a:latin typeface="Open Sans"/>
                        </a:rPr>
                        <a:t>2</a:t>
                      </a:r>
                    </a:p>
                  </a:txBody>
                  <a:tcPr marL="73152" marR="73152" marT="18288" marB="18288" anchor="ctr">
                    <a:solidFill>
                      <a:srgbClr val="E6E9EE"/>
                    </a:solidFill>
                  </a:tcPr>
                </a:tc>
                <a:tc>
                  <a:txBody>
                    <a:bodyPr wrap="square"/>
                    <a:lstStyle/>
                    <a:p>
                      <a:pPr algn="ctr"/>
                      <a:r>
                        <a:rPr sz="1300" b="0">
                          <a:solidFill>
                            <a:srgbClr val="114A7D"/>
                          </a:solidFill>
                          <a:latin typeface="Open Sans"/>
                        </a:rPr>
                        <a:t>Noter la valeur 2035 CON de l'électricité thermique (driver ~3,8 TWh)</a:t>
                      </a:r>
                    </a:p>
                  </a:txBody>
                  <a:tcPr marL="73152" marR="73152" marT="18288" marB="18288" anchor="ctr">
                    <a:solidFill>
                      <a:srgbClr val="E6E9EE"/>
                    </a:solidFill>
                  </a:tcPr>
                </a:tc>
                <a:tc>
                  <a:txBody>
                    <a:bodyPr wrap="square"/>
                    <a:lstStyle/>
                    <a:p>
                      <a:pPr algn="ctr"/>
                      <a:r>
                        <a:rPr sz="1300" b="0">
                          <a:solidFill>
                            <a:srgbClr val="114A7D"/>
                          </a:solidFill>
                          <a:latin typeface="Open Sans"/>
                        </a:rPr>
                        <a:t>4_Drivers!K3</a:t>
                      </a:r>
                    </a:p>
                  </a:txBody>
                  <a:tcPr marL="73152" marR="73152" marT="18288" marB="18288" anchor="ctr">
                    <a:solidFill>
                      <a:srgbClr val="E6E9EE"/>
                    </a:solidFill>
                  </a:tcPr>
                </a:tc>
              </a:tr>
              <a:tr h="475488">
                <a:tc>
                  <a:txBody>
                    <a:bodyPr wrap="square"/>
                    <a:lstStyle/>
                    <a:p>
                      <a:pPr algn="l"/>
                      <a:r>
                        <a:rPr sz="1300" b="0">
                          <a:solidFill>
                            <a:srgbClr val="114A7D"/>
                          </a:solidFill>
                          <a:latin typeface="Open Sans"/>
                        </a:rPr>
                        <a:t>3</a:t>
                      </a:r>
                    </a:p>
                  </a:txBody>
                  <a:tcPr marL="73152" marR="73152" marT="18288" marB="18288" anchor="ctr">
                    <a:solidFill>
                      <a:srgbClr val="FFFFFF"/>
                    </a:solidFill>
                  </a:tcPr>
                </a:tc>
                <a:tc>
                  <a:txBody>
                    <a:bodyPr wrap="square"/>
                    <a:lstStyle/>
                    <a:p>
                      <a:pPr algn="ctr"/>
                      <a:r>
                        <a:rPr sz="1300" b="0">
                          <a:solidFill>
                            <a:srgbClr val="114A7D"/>
                          </a:solidFill>
                          <a:latin typeface="Open Sans"/>
                        </a:rPr>
                        <a:t>Réduire ce driver de 20 % (hypothèse : + d'EnR, − de thermique)</a:t>
                      </a:r>
                    </a:p>
                  </a:txBody>
                  <a:tcPr marL="73152" marR="73152" marT="18288" marB="18288" anchor="ctr">
                    <a:solidFill>
                      <a:srgbClr val="FFFFFF"/>
                    </a:solidFill>
                  </a:tcPr>
                </a:tc>
                <a:tc>
                  <a:txBody>
                    <a:bodyPr wrap="square"/>
                    <a:lstStyle/>
                    <a:p>
                      <a:pPr algn="ctr"/>
                      <a:r>
                        <a:rPr sz="1300" b="0">
                          <a:solidFill>
                            <a:srgbClr val="114A7D"/>
                          </a:solidFill>
                          <a:latin typeface="Open Sans"/>
                        </a:rPr>
                        <a:t>4_Drivers!K3</a:t>
                      </a:r>
                    </a:p>
                  </a:txBody>
                  <a:tcPr marL="73152" marR="73152" marT="18288" marB="18288" anchor="ctr">
                    <a:solidFill>
                      <a:srgbClr val="FFFFFF"/>
                    </a:solidFill>
                  </a:tcPr>
                </a:tc>
              </a:tr>
              <a:tr h="475488">
                <a:tc>
                  <a:txBody>
                    <a:bodyPr wrap="square"/>
                    <a:lstStyle/>
                    <a:p>
                      <a:pPr algn="l"/>
                      <a:r>
                        <a:rPr sz="1300" b="0">
                          <a:solidFill>
                            <a:srgbClr val="114A7D"/>
                          </a:solidFill>
                          <a:latin typeface="Open Sans"/>
                        </a:rPr>
                        <a:t>4</a:t>
                      </a:r>
                    </a:p>
                  </a:txBody>
                  <a:tcPr marL="73152" marR="73152" marT="18288" marB="18288" anchor="ctr">
                    <a:solidFill>
                      <a:srgbClr val="E6E9EE"/>
                    </a:solidFill>
                  </a:tcPr>
                </a:tc>
                <a:tc>
                  <a:txBody>
                    <a:bodyPr wrap="square"/>
                    <a:lstStyle/>
                    <a:p>
                      <a:pPr algn="ctr"/>
                      <a:r>
                        <a:rPr sz="1300" b="0">
                          <a:solidFill>
                            <a:srgbClr val="114A7D"/>
                          </a:solidFill>
                          <a:latin typeface="Open Sans"/>
                        </a:rPr>
                        <a:t>Forcer le recalcul (LibreOffice : Ctrl+Shift+F9)</a:t>
                      </a:r>
                    </a:p>
                  </a:txBody>
                  <a:tcPr marL="73152" marR="73152" marT="18288" marB="18288" anchor="ctr">
                    <a:solidFill>
                      <a:srgbClr val="E6E9EE"/>
                    </a:solidFill>
                  </a:tcPr>
                </a:tc>
                <a:tc>
                  <a:txBody>
                    <a:bodyPr wrap="square"/>
                    <a:lstStyle/>
                    <a:p>
                      <a:pPr algn="ctr"/>
                      <a:r>
                        <a:rPr sz="1300" b="0">
                          <a:solidFill>
                            <a:srgbClr val="114A7D"/>
                          </a:solidFill>
                          <a:latin typeface="Open Sans"/>
                        </a:rPr>
                        <a:t>—</a:t>
                      </a:r>
                    </a:p>
                  </a:txBody>
                  <a:tcPr marL="73152" marR="73152" marT="18288" marB="18288" anchor="ctr">
                    <a:solidFill>
                      <a:srgbClr val="E6E9EE"/>
                    </a:solidFill>
                  </a:tcPr>
                </a:tc>
              </a:tr>
              <a:tr h="475488">
                <a:tc>
                  <a:txBody>
                    <a:bodyPr wrap="square"/>
                    <a:lstStyle/>
                    <a:p>
                      <a:pPr algn="l"/>
                      <a:r>
                        <a:rPr sz="1300" b="0">
                          <a:solidFill>
                            <a:srgbClr val="114A7D"/>
                          </a:solidFill>
                          <a:latin typeface="Open Sans"/>
                        </a:rPr>
                        <a:t>5</a:t>
                      </a:r>
                    </a:p>
                  </a:txBody>
                  <a:tcPr marL="73152" marR="73152" marT="18288" marB="18288" anchor="ctr">
                    <a:solidFill>
                      <a:srgbClr val="FFFFFF"/>
                    </a:solidFill>
                  </a:tcPr>
                </a:tc>
                <a:tc>
                  <a:txBody>
                    <a:bodyPr wrap="square"/>
                    <a:lstStyle/>
                    <a:p>
                      <a:pPr algn="ctr"/>
                      <a:r>
                        <a:rPr sz="1300" b="0">
                          <a:solidFill>
                            <a:srgbClr val="114A7D"/>
                          </a:solidFill>
                          <a:latin typeface="Open Sans"/>
                        </a:rPr>
                        <a:t>Lire la nouvelle émission de la ligne dans 6_Calculations</a:t>
                      </a:r>
                    </a:p>
                  </a:txBody>
                  <a:tcPr marL="73152" marR="73152" marT="18288" marB="18288" anchor="ctr">
                    <a:solidFill>
                      <a:srgbClr val="FFFFFF"/>
                    </a:solidFill>
                  </a:tcPr>
                </a:tc>
                <a:tc>
                  <a:txBody>
                    <a:bodyPr wrap="square"/>
                    <a:lstStyle/>
                    <a:p>
                      <a:pPr algn="ctr"/>
                      <a:r>
                        <a:rPr sz="1300" b="0">
                          <a:solidFill>
                            <a:srgbClr val="114A7D"/>
                          </a:solidFill>
                          <a:latin typeface="Open Sans"/>
                        </a:rPr>
                        <a:t>6_Calc!K3</a:t>
                      </a:r>
                    </a:p>
                  </a:txBody>
                  <a:tcPr marL="73152" marR="73152" marT="18288" marB="18288" anchor="ctr">
                    <a:solidFill>
                      <a:srgbClr val="FFFFFF"/>
                    </a:solidFill>
                  </a:tcPr>
                </a:tc>
              </a:tr>
              <a:tr h="475488">
                <a:tc>
                  <a:txBody>
                    <a:bodyPr wrap="square"/>
                    <a:lstStyle/>
                    <a:p>
                      <a:pPr algn="l"/>
                      <a:r>
                        <a:rPr sz="1300" b="0">
                          <a:solidFill>
                            <a:srgbClr val="114A7D"/>
                          </a:solidFill>
                          <a:latin typeface="Open Sans"/>
                        </a:rPr>
                        <a:t>6</a:t>
                      </a:r>
                    </a:p>
                  </a:txBody>
                  <a:tcPr marL="73152" marR="73152" marT="18288" marB="18288" anchor="ctr">
                    <a:solidFill>
                      <a:srgbClr val="E6E9EE"/>
                    </a:solidFill>
                  </a:tcPr>
                </a:tc>
                <a:tc>
                  <a:txBody>
                    <a:bodyPr wrap="square"/>
                    <a:lstStyle/>
                    <a:p>
                      <a:pPr algn="ctr"/>
                      <a:r>
                        <a:rPr sz="1300" b="0">
                          <a:solidFill>
                            <a:srgbClr val="114A7D"/>
                          </a:solidFill>
                          <a:latin typeface="Open Sans"/>
                        </a:rPr>
                        <a:t>Lire le nouveau total Énergie &amp; l'écart 2035 CON</a:t>
                      </a:r>
                    </a:p>
                  </a:txBody>
                  <a:tcPr marL="73152" marR="73152" marT="18288" marB="18288" anchor="ctr">
                    <a:solidFill>
                      <a:srgbClr val="E6E9EE"/>
                    </a:solidFill>
                  </a:tcPr>
                </a:tc>
                <a:tc>
                  <a:txBody>
                    <a:bodyPr wrap="square"/>
                    <a:lstStyle/>
                    <a:p>
                      <a:pPr algn="ctr"/>
                      <a:r>
                        <a:rPr sz="1300" b="0">
                          <a:solidFill>
                            <a:srgbClr val="114A7D"/>
                          </a:solidFill>
                          <a:latin typeface="Open Sans"/>
                        </a:rPr>
                        <a:t>3_Sector_Totals</a:t>
                      </a:r>
                    </a:p>
                  </a:txBody>
                  <a:tcPr marL="73152" marR="73152" marT="18288" marB="18288" anchor="ctr">
                    <a:solidFill>
                      <a:srgbClr val="E6E9EE"/>
                    </a:solidFill>
                  </a:tcPr>
                </a:tc>
              </a:tr>
            </a:tbl>
          </a:graphicData>
        </a:graphic>
      </p:graphicFrame>
      <p:sp>
        <p:nvSpPr>
          <p:cNvPr id="11" name="TextBox 10"/>
          <p:cNvSpPr txBox="1"/>
          <p:nvPr/>
        </p:nvSpPr>
        <p:spPr>
          <a:xfrm>
            <a:off x="365760" y="6035040"/>
            <a:ext cx="11460175" cy="402336"/>
          </a:xfrm>
          <a:prstGeom prst="rect">
            <a:avLst/>
          </a:prstGeom>
          <a:noFill/>
        </p:spPr>
        <p:txBody>
          <a:bodyPr wrap="square" anchor="t" lIns="36576" rIns="36576" tIns="18288" bIns="18288">
            <a:spAutoFit/>
          </a:bodyPr>
          <a:lstStyle/>
          <a:p>
            <a:pPr algn="l"/>
            <a:r>
              <a:rPr sz="1200" b="0" i="1">
                <a:solidFill>
                  <a:srgbClr val="808CA2"/>
                </a:solidFill>
                <a:latin typeface="Open Sans"/>
              </a:rPr>
              <a:t>Ne touchez pas 2_Targets (cible publiée = littéral figé).  ·  Source — F-chain §2.2, §5.</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Moins de thermique → l'Énergie baisse → l'écart 2035 CON se creuse sous la cible</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[Couche C] Vers la mise en œuvre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18 / 20</a:t>
            </a:r>
          </a:p>
        </p:txBody>
      </p:sp>
      <p:sp>
        <p:nvSpPr>
          <p:cNvPr id="10" name="Rounded Rectangle 9"/>
          <p:cNvSpPr/>
          <p:nvPr/>
        </p:nvSpPr>
        <p:spPr>
          <a:xfrm>
            <a:off x="365760" y="1408176"/>
            <a:ext cx="2700451" cy="1737360"/>
          </a:xfrm>
          <a:prstGeom prst="roundRect">
            <a:avLst>
              <a:gd name="adj" fmla="val 5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65760" y="1408176"/>
            <a:ext cx="2700451"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57200" y="1659636"/>
            <a:ext cx="2517571" cy="676656"/>
          </a:xfrm>
          <a:prstGeom prst="rect">
            <a:avLst/>
          </a:prstGeom>
          <a:noFill/>
        </p:spPr>
        <p:txBody>
          <a:bodyPr wrap="square" anchor="ctr" lIns="36576" rIns="36576" tIns="18288" bIns="18288">
            <a:spAutoFit/>
          </a:bodyPr>
          <a:lstStyle/>
          <a:p>
            <a:pPr algn="ctr"/>
            <a:r>
              <a:rPr sz="3400" b="1" i="0">
                <a:solidFill>
                  <a:srgbClr val="FFFFFF"/>
                </a:solidFill>
                <a:latin typeface="Open Sans"/>
              </a:rPr>
              <a:t>10,22</a:t>
            </a:r>
          </a:p>
        </p:txBody>
      </p:sp>
      <p:sp>
        <p:nvSpPr>
          <p:cNvPr id="13" name="TextBox 12"/>
          <p:cNvSpPr txBox="1"/>
          <p:nvPr/>
        </p:nvSpPr>
        <p:spPr>
          <a:xfrm>
            <a:off x="457200" y="2391156"/>
            <a:ext cx="2517571" cy="502920"/>
          </a:xfrm>
          <a:prstGeom prst="rect">
            <a:avLst/>
          </a:prstGeom>
          <a:noFill/>
        </p:spPr>
        <p:txBody>
          <a:bodyPr wrap="square" anchor="t" lIns="36576" rIns="36576" tIns="18288" bIns="18288">
            <a:spAutoFit/>
          </a:bodyPr>
          <a:lstStyle/>
          <a:p>
            <a:pPr algn="ctr"/>
            <a:r>
              <a:rPr sz="1100" b="0" i="0">
                <a:solidFill>
                  <a:srgbClr val="BFC5D1"/>
                </a:solidFill>
                <a:latin typeface="Open Sans"/>
              </a:rPr>
              <a:t>ÉNERGIE 2035 CON</a:t>
            </a:r>
          </a:p>
        </p:txBody>
      </p:sp>
      <p:sp>
        <p:nvSpPr>
          <p:cNvPr id="14" name="Rounded Rectangle 13"/>
          <p:cNvSpPr/>
          <p:nvPr/>
        </p:nvSpPr>
        <p:spPr>
          <a:xfrm>
            <a:off x="3285667" y="1408176"/>
            <a:ext cx="2700451" cy="1737360"/>
          </a:xfrm>
          <a:prstGeom prst="roundRect">
            <a:avLst>
              <a:gd name="adj" fmla="val 5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3285667" y="1408176"/>
            <a:ext cx="2700451"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3377107" y="1659636"/>
            <a:ext cx="2517571" cy="676656"/>
          </a:xfrm>
          <a:prstGeom prst="rect">
            <a:avLst/>
          </a:prstGeom>
          <a:noFill/>
        </p:spPr>
        <p:txBody>
          <a:bodyPr wrap="square" anchor="ctr" lIns="36576" rIns="36576" tIns="18288" bIns="18288">
            <a:spAutoFit/>
          </a:bodyPr>
          <a:lstStyle/>
          <a:p>
            <a:pPr algn="ctr"/>
            <a:r>
              <a:rPr sz="3400" b="1" i="0">
                <a:solidFill>
                  <a:srgbClr val="FFFFFF"/>
                </a:solidFill>
                <a:latin typeface="Open Sans"/>
              </a:rPr>
              <a:t>15,71</a:t>
            </a:r>
          </a:p>
        </p:txBody>
      </p:sp>
      <p:sp>
        <p:nvSpPr>
          <p:cNvPr id="17" name="TextBox 16"/>
          <p:cNvSpPr txBox="1"/>
          <p:nvPr/>
        </p:nvSpPr>
        <p:spPr>
          <a:xfrm>
            <a:off x="3377107" y="2391156"/>
            <a:ext cx="2517571" cy="502920"/>
          </a:xfrm>
          <a:prstGeom prst="rect">
            <a:avLst/>
          </a:prstGeom>
          <a:noFill/>
        </p:spPr>
        <p:txBody>
          <a:bodyPr wrap="square" anchor="t" lIns="36576" rIns="36576" tIns="18288" bIns="18288">
            <a:spAutoFit/>
          </a:bodyPr>
          <a:lstStyle/>
          <a:p>
            <a:pPr algn="ctr"/>
            <a:r>
              <a:rPr sz="1100" b="0" i="0">
                <a:solidFill>
                  <a:srgbClr val="BFC5D1"/>
                </a:solidFill>
                <a:latin typeface="Open Sans"/>
              </a:rPr>
              <a:t>TOTAL 2035 CON</a:t>
            </a:r>
          </a:p>
        </p:txBody>
      </p:sp>
      <p:sp>
        <p:nvSpPr>
          <p:cNvPr id="18" name="Rounded Rectangle 17"/>
          <p:cNvSpPr/>
          <p:nvPr/>
        </p:nvSpPr>
        <p:spPr>
          <a:xfrm>
            <a:off x="6205574" y="1408176"/>
            <a:ext cx="2700451" cy="1737360"/>
          </a:xfrm>
          <a:prstGeom prst="roundRect">
            <a:avLst>
              <a:gd name="adj" fmla="val 5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6205574" y="1408176"/>
            <a:ext cx="2700451"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297014" y="1659636"/>
            <a:ext cx="2517571" cy="676656"/>
          </a:xfrm>
          <a:prstGeom prst="rect">
            <a:avLst/>
          </a:prstGeom>
          <a:noFill/>
        </p:spPr>
        <p:txBody>
          <a:bodyPr wrap="square" anchor="ctr" lIns="36576" rIns="36576" tIns="18288" bIns="18288">
            <a:spAutoFit/>
          </a:bodyPr>
          <a:lstStyle/>
          <a:p>
            <a:pPr algn="ctr"/>
            <a:r>
              <a:rPr sz="3400" b="1" i="0">
                <a:solidFill>
                  <a:srgbClr val="FFFFFF"/>
                </a:solidFill>
                <a:latin typeface="Open Sans"/>
              </a:rPr>
              <a:t>15,75</a:t>
            </a:r>
          </a:p>
        </p:txBody>
      </p:sp>
      <p:sp>
        <p:nvSpPr>
          <p:cNvPr id="21" name="TextBox 20"/>
          <p:cNvSpPr txBox="1"/>
          <p:nvPr/>
        </p:nvSpPr>
        <p:spPr>
          <a:xfrm>
            <a:off x="6297014" y="2391156"/>
            <a:ext cx="2517571" cy="502920"/>
          </a:xfrm>
          <a:prstGeom prst="rect">
            <a:avLst/>
          </a:prstGeom>
          <a:noFill/>
        </p:spPr>
        <p:txBody>
          <a:bodyPr wrap="square" anchor="t" lIns="36576" rIns="36576" tIns="18288" bIns="18288">
            <a:spAutoFit/>
          </a:bodyPr>
          <a:lstStyle/>
          <a:p>
            <a:pPr algn="ctr"/>
            <a:r>
              <a:rPr sz="1100" b="0" i="0">
                <a:solidFill>
                  <a:srgbClr val="BFC5D1"/>
                </a:solidFill>
                <a:latin typeface="Open Sans"/>
              </a:rPr>
              <a:t>CIBLE 2035 CON</a:t>
            </a:r>
          </a:p>
        </p:txBody>
      </p:sp>
      <p:sp>
        <p:nvSpPr>
          <p:cNvPr id="22" name="Rounded Rectangle 21"/>
          <p:cNvSpPr/>
          <p:nvPr/>
        </p:nvSpPr>
        <p:spPr>
          <a:xfrm>
            <a:off x="9125481" y="1408176"/>
            <a:ext cx="2700451" cy="1737360"/>
          </a:xfrm>
          <a:prstGeom prst="roundRect">
            <a:avLst>
              <a:gd name="adj" fmla="val 5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9125481" y="1408176"/>
            <a:ext cx="2700451"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9216921" y="1659636"/>
            <a:ext cx="2517571" cy="676656"/>
          </a:xfrm>
          <a:prstGeom prst="rect">
            <a:avLst/>
          </a:prstGeom>
          <a:noFill/>
        </p:spPr>
        <p:txBody>
          <a:bodyPr wrap="square" anchor="ctr" lIns="36576" rIns="36576" tIns="18288" bIns="18288">
            <a:spAutoFit/>
          </a:bodyPr>
          <a:lstStyle/>
          <a:p>
            <a:pPr algn="ctr"/>
            <a:r>
              <a:rPr sz="3400" b="1" i="0">
                <a:solidFill>
                  <a:srgbClr val="FFFFFF"/>
                </a:solidFill>
                <a:latin typeface="Open Sans"/>
              </a:rPr>
              <a:t>−0,04</a:t>
            </a:r>
          </a:p>
        </p:txBody>
      </p:sp>
      <p:sp>
        <p:nvSpPr>
          <p:cNvPr id="25" name="TextBox 24"/>
          <p:cNvSpPr txBox="1"/>
          <p:nvPr/>
        </p:nvSpPr>
        <p:spPr>
          <a:xfrm>
            <a:off x="9216921" y="2391156"/>
            <a:ext cx="2517571" cy="502920"/>
          </a:xfrm>
          <a:prstGeom prst="rect">
            <a:avLst/>
          </a:prstGeom>
          <a:noFill/>
        </p:spPr>
        <p:txBody>
          <a:bodyPr wrap="square" anchor="t" lIns="36576" rIns="36576" tIns="18288" bIns="18288">
            <a:spAutoFit/>
          </a:bodyPr>
          <a:lstStyle/>
          <a:p>
            <a:pPr algn="ctr"/>
            <a:r>
              <a:rPr sz="1100" b="0" i="0">
                <a:solidFill>
                  <a:srgbClr val="BFC5D1"/>
                </a:solidFill>
                <a:latin typeface="Open Sans"/>
              </a:rPr>
              <a:t>Δ — ALIGNÉ</a:t>
            </a:r>
          </a:p>
        </p:txBody>
      </p:sp>
      <p:sp>
        <p:nvSpPr>
          <p:cNvPr id="26" name="TextBox 25"/>
          <p:cNvSpPr txBox="1"/>
          <p:nvPr/>
        </p:nvSpPr>
        <p:spPr>
          <a:xfrm>
            <a:off x="365760" y="3374136"/>
            <a:ext cx="11460175" cy="914400"/>
          </a:xfrm>
          <a:prstGeom prst="rect">
            <a:avLst/>
          </a:prstGeom>
          <a:noFill/>
        </p:spPr>
        <p:txBody>
          <a:bodyPr wrap="square" anchor="t" lIns="36576" rIns="36576" tIns="18288" bIns="18288">
            <a:spAutoFit/>
          </a:bodyPr>
          <a:lstStyle/>
          <a:p>
            <a:pPr algn="l"/>
            <a:r>
              <a:rPr sz="1500" b="0" i="0">
                <a:solidFill>
                  <a:srgbClr val="114A7D"/>
                </a:solidFill>
                <a:latin typeface="Open Sans"/>
              </a:rPr>
              <a:t>Ce que vous devez observer : baisser le driver thermique réduit la ligne dans 6_Calc, donc le total Énergie, donc le Grand Total — l'écart Δ devient plus négatif (plus ambitieux). Discussion : quel levier réel ? (part EnR du réseau 40 % → 70 %, FE réseau 0,270 → 0,135).</a:t>
            </a:r>
          </a:p>
        </p:txBody>
      </p:sp>
      <p:sp>
        <p:nvSpPr>
          <p:cNvPr id="27" name="TextBox 26"/>
          <p:cNvSpPr txBox="1"/>
          <p:nvPr/>
        </p:nvSpPr>
        <p:spPr>
          <a:xfrm>
            <a:off x="365760" y="6035040"/>
            <a:ext cx="11460175" cy="402336"/>
          </a:xfrm>
          <a:prstGeom prst="rect">
            <a:avLst/>
          </a:prstGeom>
          <a:noFill/>
        </p:spPr>
        <p:txBody>
          <a:bodyPr wrap="square" anchor="t" lIns="36576" rIns="36576" tIns="18288" bIns="18288">
            <a:spAutoFit/>
          </a:bodyPr>
          <a:lstStyle/>
          <a:p>
            <a:pPr algn="l"/>
            <a:r>
              <a:rPr sz="1200" b="0" i="1">
                <a:solidFill>
                  <a:srgbClr val="808CA2"/>
                </a:solidFill>
                <a:latin typeface="Open Sans"/>
              </a:rPr>
              <a:t>Le chiffre exact post-édition dépend de chaque binôme ; on lit le sens &amp; l'ordre de grandeur — le corrigé donne la plage.  ·  F-chain §3.2, §5.</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Ce driver que vous venez de changer deviendra un indicateur de suivi dans votre BTR</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[Couche C] Vers la mise en œuvre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19 / 20</a:t>
            </a:r>
          </a:p>
        </p:txBody>
      </p:sp>
      <p:sp>
        <p:nvSpPr>
          <p:cNvPr id="10" name="Rounded Rectangle 9"/>
          <p:cNvSpPr/>
          <p:nvPr/>
        </p:nvSpPr>
        <p:spPr>
          <a:xfrm>
            <a:off x="365760" y="1371600"/>
            <a:ext cx="11460175" cy="1920240"/>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00953C"/>
                </a:solidFill>
                <a:latin typeface="Open Sans"/>
              </a:rPr>
              <a:t>BOUCLER LA BOUCLE VERS LA MISE EN ŒUVRE</a:t>
            </a:r>
          </a:p>
        </p:txBody>
      </p:sp>
      <p:sp>
        <p:nvSpPr>
          <p:cNvPr id="13" name="TextBox 12"/>
          <p:cNvSpPr txBox="1"/>
          <p:nvPr/>
        </p:nvSpPr>
        <p:spPr>
          <a:xfrm>
            <a:off x="603504" y="2011680"/>
            <a:ext cx="10984687" cy="1133856"/>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Chaque driver et FE du modèle correspond à un indicateur MRV suivi dans le temps (~75 indicateurs, niveau rapport — en attente d'un mappage cellule par cellule)</a:t>
            </a:r>
          </a:p>
          <a:p>
            <a:pPr algn="l" marL="237744" indent="-237744">
              <a:lnSpc>
                <a:spcPct val="102000"/>
              </a:lnSpc>
              <a:spcBef>
                <a:spcPts val="1200"/>
              </a:spcBef>
            </a:pPr>
            <a:r>
              <a:rPr sz="1500">
                <a:solidFill>
                  <a:srgbClr val="114A7D"/>
                </a:solidFill>
                <a:latin typeface="Open Sans"/>
              </a:rPr>
              <a:t>›  Qui fait quoi : les ministères sectoriels saisissent ; le METE/DEEC valide ; le tableau de bord MRV (Jour 3) assemble et exporte</a:t>
            </a:r>
          </a:p>
        </p:txBody>
      </p:sp>
      <p:sp>
        <p:nvSpPr>
          <p:cNvPr id="14" name="Rounded Rectangle 13"/>
          <p:cNvSpPr/>
          <p:nvPr/>
        </p:nvSpPr>
        <p:spPr>
          <a:xfrm>
            <a:off x="365760" y="3465576"/>
            <a:ext cx="2174991" cy="56692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a:lstStyle/>
          <a:p>
            <a:pPr algn="ctr"/>
            <a:r>
              <a:rPr sz="1100" b="1">
                <a:solidFill>
                  <a:srgbClr val="FFFFFF"/>
                </a:solidFill>
                <a:latin typeface="Open Sans"/>
              </a:rPr>
              <a:t>modèle (driver × FE)</a:t>
            </a:r>
          </a:p>
        </p:txBody>
      </p:sp>
      <p:sp>
        <p:nvSpPr>
          <p:cNvPr id="15" name="Right Arrow 14"/>
          <p:cNvSpPr/>
          <p:nvPr/>
        </p:nvSpPr>
        <p:spPr>
          <a:xfrm>
            <a:off x="2549895" y="3666744"/>
            <a:ext cx="12801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ounded Rectangle 15"/>
          <p:cNvSpPr/>
          <p:nvPr/>
        </p:nvSpPr>
        <p:spPr>
          <a:xfrm>
            <a:off x="2687055" y="3465576"/>
            <a:ext cx="2174991" cy="56692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a:lstStyle/>
          <a:p>
            <a:pPr algn="ctr"/>
            <a:r>
              <a:rPr sz="1100" b="1">
                <a:solidFill>
                  <a:srgbClr val="FFFFFF"/>
                </a:solidFill>
                <a:latin typeface="Open Sans"/>
              </a:rPr>
              <a:t>indicateur de suivi</a:t>
            </a:r>
          </a:p>
        </p:txBody>
      </p:sp>
      <p:sp>
        <p:nvSpPr>
          <p:cNvPr id="17" name="Right Arrow 16"/>
          <p:cNvSpPr/>
          <p:nvPr/>
        </p:nvSpPr>
        <p:spPr>
          <a:xfrm>
            <a:off x="4871190" y="3666744"/>
            <a:ext cx="12801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ounded Rectangle 17"/>
          <p:cNvSpPr/>
          <p:nvPr/>
        </p:nvSpPr>
        <p:spPr>
          <a:xfrm>
            <a:off x="5008350" y="3465576"/>
            <a:ext cx="2174991" cy="56692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a:lstStyle/>
          <a:p>
            <a:pPr algn="ctr"/>
            <a:r>
              <a:rPr sz="1100" b="1">
                <a:solidFill>
                  <a:srgbClr val="FFFFFF"/>
                </a:solidFill>
                <a:latin typeface="Open Sans"/>
              </a:rPr>
              <a:t>tableau CRT</a:t>
            </a:r>
          </a:p>
        </p:txBody>
      </p:sp>
      <p:sp>
        <p:nvSpPr>
          <p:cNvPr id="19" name="Right Arrow 18"/>
          <p:cNvSpPr/>
          <p:nvPr/>
        </p:nvSpPr>
        <p:spPr>
          <a:xfrm>
            <a:off x="7192485" y="3666744"/>
            <a:ext cx="12801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ounded Rectangle 19"/>
          <p:cNvSpPr/>
          <p:nvPr/>
        </p:nvSpPr>
        <p:spPr>
          <a:xfrm>
            <a:off x="7329645" y="3465576"/>
            <a:ext cx="2174991" cy="56692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a:lstStyle/>
          <a:p>
            <a:pPr algn="ctr"/>
            <a:r>
              <a:rPr sz="1100" b="1">
                <a:solidFill>
                  <a:srgbClr val="FFFFFF"/>
                </a:solidFill>
                <a:latin typeface="Open Sans"/>
              </a:rPr>
              <a:t>BTR (tous les 2 ans)</a:t>
            </a:r>
          </a:p>
        </p:txBody>
      </p:sp>
      <p:sp>
        <p:nvSpPr>
          <p:cNvPr id="21" name="Right Arrow 20"/>
          <p:cNvSpPr/>
          <p:nvPr/>
        </p:nvSpPr>
        <p:spPr>
          <a:xfrm>
            <a:off x="9513780" y="3666744"/>
            <a:ext cx="12801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ounded Rectangle 21"/>
          <p:cNvSpPr/>
          <p:nvPr/>
        </p:nvSpPr>
        <p:spPr>
          <a:xfrm>
            <a:off x="9650940" y="3465576"/>
            <a:ext cx="2174991" cy="56692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a:lstStyle/>
          <a:p>
            <a:pPr algn="ctr"/>
            <a:r>
              <a:rPr sz="1100" b="1">
                <a:solidFill>
                  <a:srgbClr val="FFFFFF"/>
                </a:solidFill>
                <a:latin typeface="Open Sans"/>
              </a:rPr>
              <a:t>revue TER</a:t>
            </a:r>
          </a:p>
        </p:txBody>
      </p:sp>
      <p:sp>
        <p:nvSpPr>
          <p:cNvPr id="23" name="TextBox 22"/>
          <p:cNvSpPr txBox="1"/>
          <p:nvPr/>
        </p:nvSpPr>
        <p:spPr>
          <a:xfrm>
            <a:off x="365760" y="6035040"/>
            <a:ext cx="11460175" cy="402336"/>
          </a:xfrm>
          <a:prstGeom prst="rect">
            <a:avLst/>
          </a:prstGeom>
          <a:noFill/>
        </p:spPr>
        <p:txBody>
          <a:bodyPr wrap="square" anchor="t" lIns="36576" rIns="36576" tIns="18288" bIns="18288">
            <a:spAutoFit/>
          </a:bodyPr>
          <a:lstStyle/>
          <a:p>
            <a:pPr algn="l"/>
            <a:r>
              <a:rPr sz="1200" b="0" i="1">
                <a:solidFill>
                  <a:srgbClr val="808CA2"/>
                </a:solidFill>
                <a:latin typeface="Open Sans"/>
              </a:rPr>
              <a:t>Source — R-transparency §3, §7 ; F-chain §8 (75 indicateurs = niveau rapport, marqué en attente).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En 2,5 jours, vous passez des fondations à la mise en œuvre</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Le parcours de 2,5 jours</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 / 20</a:t>
            </a:r>
          </a:p>
        </p:txBody>
      </p:sp>
      <p:graphicFrame>
        <p:nvGraphicFramePr>
          <p:cNvPr id="10" name="Table 9"/>
          <p:cNvGraphicFramePr>
            <a:graphicFrameLocks noGrp="1"/>
          </p:cNvGraphicFramePr>
          <p:nvPr/>
        </p:nvGraphicFramePr>
        <p:xfrm>
          <a:off x="365760" y="1499616"/>
          <a:ext cx="11457432" cy="2926080"/>
        </p:xfrm>
        <a:graphic>
          <a:graphicData uri="http://schemas.openxmlformats.org/drawingml/2006/table">
            <a:tbl>
              <a:tblPr>
                <a:tableStyleId>{5C22544A-7EE6-4342-B048-85BDC9FD1C3A}</a:tableStyleId>
              </a:tblPr>
              <a:tblGrid>
                <a:gridCol w="2377440"/>
                <a:gridCol w="2560320"/>
                <a:gridCol w="6519672"/>
              </a:tblGrid>
              <a:tr h="731520">
                <a:tc>
                  <a:txBody>
                    <a:bodyPr wrap="square"/>
                    <a:lstStyle/>
                    <a:p>
                      <a:pPr algn="l"/>
                      <a:r>
                        <a:rPr sz="1400" b="1">
                          <a:solidFill>
                            <a:srgbClr val="FFFFFF"/>
                          </a:solidFill>
                          <a:latin typeface="Open Sans"/>
                        </a:rPr>
                        <a:t>Jour</a:t>
                      </a:r>
                    </a:p>
                  </a:txBody>
                  <a:tcPr marL="73152" marR="73152" marT="18288" marB="18288" anchor="ctr">
                    <a:solidFill>
                      <a:srgbClr val="003E51"/>
                    </a:solidFill>
                  </a:tcPr>
                </a:tc>
                <a:tc>
                  <a:txBody>
                    <a:bodyPr wrap="square"/>
                    <a:lstStyle/>
                    <a:p>
                      <a:pPr algn="ctr"/>
                      <a:r>
                        <a:rPr sz="1400" b="1">
                          <a:solidFill>
                            <a:srgbClr val="FFFFFF"/>
                          </a:solidFill>
                          <a:latin typeface="Open Sans"/>
                        </a:rPr>
                        <a:t>Module</a:t>
                      </a:r>
                    </a:p>
                  </a:txBody>
                  <a:tcPr marL="73152" marR="73152" marT="18288" marB="18288" anchor="ctr">
                    <a:solidFill>
                      <a:srgbClr val="003E51"/>
                    </a:solidFill>
                  </a:tcPr>
                </a:tc>
                <a:tc>
                  <a:txBody>
                    <a:bodyPr wrap="square"/>
                    <a:lstStyle/>
                    <a:p>
                      <a:pPr algn="ctr"/>
                      <a:r>
                        <a:rPr sz="1400" b="1">
                          <a:solidFill>
                            <a:srgbClr val="FFFFFF"/>
                          </a:solidFill>
                          <a:latin typeface="Open Sans"/>
                        </a:rPr>
                        <a:t>Objet</a:t>
                      </a:r>
                    </a:p>
                  </a:txBody>
                  <a:tcPr marL="73152" marR="73152" marT="18288" marB="18288" anchor="ctr">
                    <a:solidFill>
                      <a:srgbClr val="003E51"/>
                    </a:solidFill>
                  </a:tcPr>
                </a:tc>
              </a:tr>
              <a:tr h="731520">
                <a:tc>
                  <a:txBody>
                    <a:bodyPr wrap="square"/>
                    <a:lstStyle/>
                    <a:p>
                      <a:pPr algn="l"/>
                      <a:r>
                        <a:rPr sz="1400" b="1">
                          <a:solidFill>
                            <a:srgbClr val="003E51"/>
                          </a:solidFill>
                          <a:latin typeface="Open Sans"/>
                        </a:rPr>
                        <a:t>Jour 1 (aujourd'hui)</a:t>
                      </a:r>
                    </a:p>
                  </a:txBody>
                  <a:tcPr marL="73152" marR="73152" marT="18288" marB="18288" anchor="ctr">
                    <a:solidFill>
                      <a:srgbClr val="BFC5D1"/>
                    </a:solidFill>
                  </a:tcPr>
                </a:tc>
                <a:tc>
                  <a:txBody>
                    <a:bodyPr wrap="square"/>
                    <a:lstStyle/>
                    <a:p>
                      <a:pPr algn="ctr"/>
                      <a:r>
                        <a:rPr sz="1400" b="1">
                          <a:solidFill>
                            <a:srgbClr val="003E51"/>
                          </a:solidFill>
                          <a:latin typeface="Open Sans"/>
                        </a:rPr>
                        <a:t>M0 + M1 + M1-EX</a:t>
                      </a:r>
                    </a:p>
                  </a:txBody>
                  <a:tcPr marL="73152" marR="73152" marT="18288" marB="18288" anchor="ctr">
                    <a:solidFill>
                      <a:srgbClr val="BFC5D1"/>
                    </a:solidFill>
                  </a:tcPr>
                </a:tc>
                <a:tc>
                  <a:txBody>
                    <a:bodyPr wrap="square"/>
                    <a:lstStyle/>
                    <a:p>
                      <a:pPr algn="ctr"/>
                      <a:r>
                        <a:rPr sz="1400" b="1">
                          <a:solidFill>
                            <a:srgbClr val="003E51"/>
                          </a:solidFill>
                          <a:latin typeface="Open Sans"/>
                        </a:rPr>
                        <a:t>Fondations &amp; le modèle — transparence, inventaire, la chaîne de calcul, opérer le modèle</a:t>
                      </a:r>
                    </a:p>
                  </a:txBody>
                  <a:tcPr marL="73152" marR="73152" marT="18288" marB="18288" anchor="ctr">
                    <a:solidFill>
                      <a:srgbClr val="BFC5D1"/>
                    </a:solidFill>
                  </a:tcPr>
                </a:tc>
              </a:tr>
              <a:tr h="731520">
                <a:tc>
                  <a:txBody>
                    <a:bodyPr wrap="square"/>
                    <a:lstStyle/>
                    <a:p>
                      <a:pPr algn="l"/>
                      <a:r>
                        <a:rPr sz="1400" b="0">
                          <a:solidFill>
                            <a:srgbClr val="114A7D"/>
                          </a:solidFill>
                          <a:latin typeface="Open Sans"/>
                        </a:rPr>
                        <a:t>Jour 2</a:t>
                      </a:r>
                    </a:p>
                  </a:txBody>
                  <a:tcPr marL="73152" marR="73152" marT="18288" marB="18288" anchor="ctr">
                    <a:solidFill>
                      <a:srgbClr val="E6E9EE"/>
                    </a:solidFill>
                  </a:tcPr>
                </a:tc>
                <a:tc>
                  <a:txBody>
                    <a:bodyPr wrap="square"/>
                    <a:lstStyle/>
                    <a:p>
                      <a:pPr algn="ctr"/>
                      <a:r>
                        <a:rPr sz="1400" b="0">
                          <a:solidFill>
                            <a:srgbClr val="114A7D"/>
                          </a:solidFill>
                          <a:latin typeface="Open Sans"/>
                        </a:rPr>
                        <a:t>M2 (4 secteurs) + M3</a:t>
                      </a:r>
                    </a:p>
                  </a:txBody>
                  <a:tcPr marL="73152" marR="73152" marT="18288" marB="18288" anchor="ctr">
                    <a:solidFill>
                      <a:srgbClr val="E6E9EE"/>
                    </a:solidFill>
                  </a:tcPr>
                </a:tc>
                <a:tc>
                  <a:txBody>
                    <a:bodyPr wrap="square"/>
                    <a:lstStyle/>
                    <a:p>
                      <a:pPr algn="ctr"/>
                      <a:r>
                        <a:rPr sz="1400" b="0">
                          <a:solidFill>
                            <a:srgbClr val="114A7D"/>
                          </a:solidFill>
                          <a:latin typeface="Open Sans"/>
                        </a:rPr>
                        <a:t>Secteurs en profondeur + créer le système MRV</a:t>
                      </a:r>
                    </a:p>
                  </a:txBody>
                  <a:tcPr marL="73152" marR="73152" marT="18288" marB="18288" anchor="ctr">
                    <a:solidFill>
                      <a:srgbClr val="E6E9EE"/>
                    </a:solidFill>
                  </a:tcPr>
                </a:tc>
              </a:tr>
              <a:tr h="731520">
                <a:tc>
                  <a:txBody>
                    <a:bodyPr wrap="square"/>
                    <a:lstStyle/>
                    <a:p>
                      <a:pPr algn="l"/>
                      <a:r>
                        <a:rPr sz="1400" b="0">
                          <a:solidFill>
                            <a:srgbClr val="114A7D"/>
                          </a:solidFill>
                          <a:latin typeface="Open Sans"/>
                        </a:rPr>
                        <a:t>Jour 3 (demi-journée)</a:t>
                      </a:r>
                    </a:p>
                  </a:txBody>
                  <a:tcPr marL="73152" marR="73152" marT="18288" marB="18288" anchor="ctr">
                    <a:solidFill>
                      <a:srgbClr val="FFFFFF"/>
                    </a:solidFill>
                  </a:tcPr>
                </a:tc>
                <a:tc>
                  <a:txBody>
                    <a:bodyPr wrap="square"/>
                    <a:lstStyle/>
                    <a:p>
                      <a:pPr algn="ctr"/>
                      <a:r>
                        <a:rPr sz="1400" b="0">
                          <a:solidFill>
                            <a:srgbClr val="114A7D"/>
                          </a:solidFill>
                          <a:latin typeface="Open Sans"/>
                        </a:rPr>
                        <a:t>M4 + M5</a:t>
                      </a:r>
                    </a:p>
                  </a:txBody>
                  <a:tcPr marL="73152" marR="73152" marT="18288" marB="18288" anchor="ctr">
                    <a:solidFill>
                      <a:srgbClr val="FFFFFF"/>
                    </a:solidFill>
                  </a:tcPr>
                </a:tc>
                <a:tc>
                  <a:txBody>
                    <a:bodyPr wrap="square"/>
                    <a:lstStyle/>
                    <a:p>
                      <a:pPr algn="ctr"/>
                      <a:r>
                        <a:rPr sz="1400" b="0">
                          <a:solidFill>
                            <a:srgbClr val="114A7D"/>
                          </a:solidFill>
                          <a:latin typeface="Open Sans"/>
                        </a:rPr>
                        <a:t>Le tableau de bord MRV + de la formation à la mise en œuvre</a:t>
                      </a:r>
                    </a:p>
                  </a:txBody>
                  <a:tcPr marL="73152" marR="73152" marT="18288" marB="18288" anchor="ctr">
                    <a:solidFill>
                      <a:srgbClr val="FFFFFF"/>
                    </a:solidFill>
                  </a:tcPr>
                </a:tc>
              </a:tr>
            </a:tbl>
          </a:graphicData>
        </a:graphic>
      </p:graphicFrame>
      <p:sp>
        <p:nvSpPr>
          <p:cNvPr id="11" name="TextBox 10"/>
          <p:cNvSpPr txBox="1"/>
          <p:nvPr/>
        </p:nvSpPr>
        <p:spPr>
          <a:xfrm>
            <a:off x="365760" y="6035040"/>
            <a:ext cx="11460175" cy="402336"/>
          </a:xfrm>
          <a:prstGeom prst="rect">
            <a:avLst/>
          </a:prstGeom>
          <a:noFill/>
        </p:spPr>
        <p:txBody>
          <a:bodyPr wrap="square" anchor="t" lIns="36576" rIns="36576" tIns="18288" bIns="18288">
            <a:spAutoFit/>
          </a:bodyPr>
          <a:lstStyle/>
          <a:p>
            <a:pPr algn="l"/>
            <a:r>
              <a:rPr sz="1200" b="0" i="1">
                <a:solidFill>
                  <a:srgbClr val="808CA2"/>
                </a:solidFill>
                <a:latin typeface="Open Sans"/>
              </a:rPr>
              <a:t>Chaque sujet suit la même logique : apprendre le sujet → dans la CDN &amp; le modèle → vers la mise en œuvre.</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Jour 1 bouclé : vous comprenez le pourquoi, vous lisez les chiffres, vous avez opéré le modèle</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Synthèse Jour 1 &amp; la suite</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20 / 20</a:t>
            </a:r>
          </a:p>
        </p:txBody>
      </p:sp>
      <p:sp>
        <p:nvSpPr>
          <p:cNvPr id="10" name="Rounded Rectangle 9"/>
          <p:cNvSpPr/>
          <p:nvPr/>
        </p:nvSpPr>
        <p:spPr>
          <a:xfrm>
            <a:off x="365760" y="1371600"/>
            <a:ext cx="5592927" cy="5029200"/>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65760" y="137160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03504" y="1517904"/>
            <a:ext cx="5117439" cy="384048"/>
          </a:xfrm>
          <a:prstGeom prst="rect">
            <a:avLst/>
          </a:prstGeom>
          <a:noFill/>
        </p:spPr>
        <p:txBody>
          <a:bodyPr wrap="square" anchor="t" lIns="36576" rIns="36576" tIns="18288" bIns="18288">
            <a:spAutoFit/>
          </a:bodyPr>
          <a:lstStyle/>
          <a:p>
            <a:pPr algn="l"/>
            <a:r>
              <a:rPr sz="1300" b="1" i="0">
                <a:solidFill>
                  <a:srgbClr val="00953C"/>
                </a:solidFill>
                <a:latin typeface="Open Sans"/>
              </a:rPr>
              <a:t>OBJECTIFS DU JOUR 1 ATTEINTS</a:t>
            </a:r>
          </a:p>
        </p:txBody>
      </p:sp>
      <p:sp>
        <p:nvSpPr>
          <p:cNvPr id="13" name="TextBox 12"/>
          <p:cNvSpPr txBox="1"/>
          <p:nvPr/>
        </p:nvSpPr>
        <p:spPr>
          <a:xfrm>
            <a:off x="603504" y="2011680"/>
            <a:ext cx="5117439" cy="4242816"/>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Inventaire &amp; AD × FE</a:t>
            </a:r>
          </a:p>
          <a:p>
            <a:pPr algn="l" marL="237744" indent="-237744">
              <a:lnSpc>
                <a:spcPct val="102000"/>
              </a:lnSpc>
              <a:spcBef>
                <a:spcPts val="1400"/>
              </a:spcBef>
            </a:pPr>
            <a:r>
              <a:rPr sz="1500">
                <a:solidFill>
                  <a:srgbClr val="114A7D"/>
                </a:solidFill>
                <a:latin typeface="Open Sans"/>
              </a:rPr>
              <a:t>›  ETF / art. 13 / BTR-CRT</a:t>
            </a:r>
          </a:p>
          <a:p>
            <a:pPr algn="l" marL="237744" indent="-237744">
              <a:lnSpc>
                <a:spcPct val="102000"/>
              </a:lnSpc>
              <a:spcBef>
                <a:spcPts val="1400"/>
              </a:spcBef>
            </a:pPr>
            <a:r>
              <a:rPr sz="1500">
                <a:solidFill>
                  <a:srgbClr val="114A7D"/>
                </a:solidFill>
                <a:latin typeface="Open Sans"/>
              </a:rPr>
              <a:t>›  Chiffres de tête v119 &amp; chaîne de calcul</a:t>
            </a:r>
          </a:p>
          <a:p>
            <a:pPr algn="l" marL="237744" indent="-237744">
              <a:lnSpc>
                <a:spcPct val="102000"/>
              </a:lnSpc>
              <a:spcBef>
                <a:spcPts val="1400"/>
              </a:spcBef>
            </a:pPr>
            <a:r>
              <a:rPr sz="1500">
                <a:solidFill>
                  <a:srgbClr val="114A7D"/>
                </a:solidFill>
                <a:latin typeface="Open Sans"/>
              </a:rPr>
              <a:t>›  Vous avez modifié un driver et lu l'écart 2035 CON</a:t>
            </a:r>
          </a:p>
        </p:txBody>
      </p:sp>
      <p:sp>
        <p:nvSpPr>
          <p:cNvPr id="14" name="Rounded Rectangle 13"/>
          <p:cNvSpPr/>
          <p:nvPr/>
        </p:nvSpPr>
        <p:spPr>
          <a:xfrm>
            <a:off x="6233007" y="1371600"/>
            <a:ext cx="5592927" cy="5029200"/>
          </a:xfrm>
          <a:prstGeom prst="roundRect">
            <a:avLst>
              <a:gd name="adj" fmla="val 45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233007" y="137160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70751" y="1517904"/>
            <a:ext cx="5117439" cy="384048"/>
          </a:xfrm>
          <a:prstGeom prst="rect">
            <a:avLst/>
          </a:prstGeom>
          <a:noFill/>
        </p:spPr>
        <p:txBody>
          <a:bodyPr wrap="square" anchor="t" lIns="36576" rIns="36576" tIns="18288" bIns="18288">
            <a:spAutoFit/>
          </a:bodyPr>
          <a:lstStyle/>
          <a:p>
            <a:pPr algn="l"/>
            <a:r>
              <a:rPr sz="1300" b="1" i="0">
                <a:solidFill>
                  <a:srgbClr val="62D32F"/>
                </a:solidFill>
                <a:latin typeface="Open Sans"/>
              </a:rPr>
              <a:t>DEMAIN — JOUR 2</a:t>
            </a:r>
          </a:p>
        </p:txBody>
      </p:sp>
      <p:sp>
        <p:nvSpPr>
          <p:cNvPr id="17" name="TextBox 16"/>
          <p:cNvSpPr txBox="1"/>
          <p:nvPr/>
        </p:nvSpPr>
        <p:spPr>
          <a:xfrm>
            <a:off x="6470751" y="2011680"/>
            <a:ext cx="5117439" cy="4242816"/>
          </a:xfrm>
          <a:prstGeom prst="rect">
            <a:avLst/>
          </a:prstGeom>
          <a:noFill/>
        </p:spPr>
        <p:txBody>
          <a:bodyPr wrap="square" lIns="36576" rIns="36576">
            <a:spAutoFit/>
          </a:bodyPr>
          <a:lstStyle/>
          <a:p>
            <a:pPr algn="l" marL="237744" indent="-237744">
              <a:lnSpc>
                <a:spcPct val="102000"/>
              </a:lnSpc>
              <a:spcBef>
                <a:spcPts val="0"/>
              </a:spcBef>
            </a:pPr>
            <a:r>
              <a:rPr sz="1500">
                <a:solidFill>
                  <a:srgbClr val="FFFFFF"/>
                </a:solidFill>
                <a:latin typeface="Open Sans"/>
              </a:rPr>
              <a:t>›  Les quatre secteurs en profondeur (Énergie+Transport, AFOLU, IPPU, Déchets)</a:t>
            </a:r>
          </a:p>
          <a:p>
            <a:pPr algn="l" marL="237744" indent="-237744">
              <a:lnSpc>
                <a:spcPct val="102000"/>
              </a:lnSpc>
              <a:spcBef>
                <a:spcPts val="1200"/>
              </a:spcBef>
            </a:pPr>
            <a:r>
              <a:rPr sz="1500">
                <a:solidFill>
                  <a:srgbClr val="FFFFFF"/>
                </a:solidFill>
                <a:latin typeface="Open Sans"/>
              </a:rPr>
              <a:t>›  Puis la construction du système MRV</a:t>
            </a:r>
          </a:p>
          <a:p>
            <a:pPr algn="l" marL="237744" indent="-237744">
              <a:lnSpc>
                <a:spcPct val="102000"/>
              </a:lnSpc>
              <a:spcBef>
                <a:spcPts val="1200"/>
              </a:spcBef>
            </a:pPr>
            <a:r>
              <a:rPr sz="1500">
                <a:solidFill>
                  <a:srgbClr val="FFFFFF"/>
                </a:solidFill>
                <a:latin typeface="Open Sans"/>
              </a:rPr>
              <a:t>›  Note ouverte honnête : le taux de séquestration des mangroves (modèle vs DEFCCS) reste ouvert — abordé franchement Jour 2, sans le trancher ici</a:t>
            </a:r>
          </a:p>
        </p:txBody>
      </p:sp>
      <p:sp>
        <p:nvSpPr>
          <p:cNvPr id="18" name="TextBox 17"/>
          <p:cNvSpPr txBox="1"/>
          <p:nvPr/>
        </p:nvSpPr>
        <p:spPr>
          <a:xfrm>
            <a:off x="365760" y="6035040"/>
            <a:ext cx="11460175" cy="402336"/>
          </a:xfrm>
          <a:prstGeom prst="rect">
            <a:avLst/>
          </a:prstGeom>
          <a:noFill/>
        </p:spPr>
        <p:txBody>
          <a:bodyPr wrap="square" anchor="t" lIns="36576" rIns="36576" tIns="18288" bIns="18288">
            <a:spAutoFit/>
          </a:bodyPr>
          <a:lstStyle/>
          <a:p>
            <a:pPr algn="l"/>
            <a:r>
              <a:rPr sz="1200" b="0" i="1">
                <a:solidFill>
                  <a:srgbClr val="808CA2"/>
                </a:solidFill>
                <a:latin typeface="Open Sans"/>
              </a:rPr>
              <a:t>Repère : taux mangrove OUVERT, en attente DEFCCS — signalé, jamais résolu (F-chain §7a).</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À la fin du Jour 1 : vous saurez pourquoi la transparence existe — et vous aurez opéré le modèle</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Objectifs d'apprentissage du Jour 1</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3 / 20</a:t>
            </a:r>
          </a:p>
        </p:txBody>
      </p:sp>
      <p:sp>
        <p:nvSpPr>
          <p:cNvPr id="10" name="Rounded Rectangle 9"/>
          <p:cNvSpPr/>
          <p:nvPr/>
        </p:nvSpPr>
        <p:spPr>
          <a:xfrm>
            <a:off x="365760" y="1371600"/>
            <a:ext cx="11460175" cy="5029200"/>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00953C"/>
                </a:solidFill>
                <a:latin typeface="Open Sans"/>
              </a:rPr>
              <a:t>QUATRE OBJECTIFS DU JOUR 1</a:t>
            </a:r>
          </a:p>
        </p:txBody>
      </p:sp>
      <p:sp>
        <p:nvSpPr>
          <p:cNvPr id="13" name="TextBox 12"/>
          <p:cNvSpPr txBox="1"/>
          <p:nvPr/>
        </p:nvSpPr>
        <p:spPr>
          <a:xfrm>
            <a:off x="603504" y="2011680"/>
            <a:ext cx="10984687" cy="4242816"/>
          </a:xfrm>
          <a:prstGeom prst="rect">
            <a:avLst/>
          </a:prstGeom>
          <a:noFill/>
        </p:spPr>
        <p:txBody>
          <a:bodyPr wrap="square" lIns="36576" rIns="36576">
            <a:spAutoFit/>
          </a:bodyPr>
          <a:lstStyle/>
          <a:p>
            <a:pPr algn="l" marL="237744" indent="-237744">
              <a:lnSpc>
                <a:spcPct val="102000"/>
              </a:lnSpc>
              <a:spcBef>
                <a:spcPts val="0"/>
              </a:spcBef>
            </a:pPr>
            <a:r>
              <a:rPr sz="1600">
                <a:solidFill>
                  <a:srgbClr val="114A7D"/>
                </a:solidFill>
                <a:latin typeface="Open Sans"/>
              </a:rPr>
              <a:t>›  Expliquer ce qu'est un inventaire national de GES et l'équation Activité × Facteur d'émission</a:t>
            </a:r>
          </a:p>
          <a:p>
            <a:pPr algn="l" marL="237744" indent="-237744">
              <a:lnSpc>
                <a:spcPct val="102000"/>
              </a:lnSpc>
              <a:spcBef>
                <a:spcPts val="1400"/>
              </a:spcBef>
            </a:pPr>
            <a:r>
              <a:rPr sz="1600">
                <a:solidFill>
                  <a:srgbClr val="114A7D"/>
                </a:solidFill>
                <a:latin typeface="Open Sans"/>
              </a:rPr>
              <a:t>›  Situer la CDN du Sénégal dans le Cadre de transparence renforcé (ETF, art. 13) et le cycle BTR / CRT</a:t>
            </a:r>
          </a:p>
          <a:p>
            <a:pPr algn="l" marL="237744" indent="-237744">
              <a:lnSpc>
                <a:spcPct val="102000"/>
              </a:lnSpc>
              <a:spcBef>
                <a:spcPts val="1400"/>
              </a:spcBef>
            </a:pPr>
            <a:r>
              <a:rPr sz="1600">
                <a:solidFill>
                  <a:srgbClr val="114A7D"/>
                </a:solidFill>
                <a:latin typeface="Open Sans"/>
              </a:rPr>
              <a:t>›  Lire les chiffres de tête v119 du modèle et la chaîne de calcul qui les produit</a:t>
            </a:r>
          </a:p>
          <a:p>
            <a:pPr algn="l" marL="237744" indent="-237744">
              <a:lnSpc>
                <a:spcPct val="102000"/>
              </a:lnSpc>
              <a:spcBef>
                <a:spcPts val="1400"/>
              </a:spcBef>
            </a:pPr>
            <a:r>
              <a:rPr sz="1600">
                <a:solidFill>
                  <a:srgbClr val="114A7D"/>
                </a:solidFill>
                <a:latin typeface="Open Sans"/>
              </a:rPr>
              <a:t>›  Opérer le modèle : modifier un driver, recalculer, lire l'écart 2035 conditionnel</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Un inventaire de GES est le bilan d'émissions du pays — tout le reste se construit dessus</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[Couche A] Apprendre le sujet</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4 / 20</a:t>
            </a:r>
          </a:p>
        </p:txBody>
      </p:sp>
      <p:sp>
        <p:nvSpPr>
          <p:cNvPr id="10" name="Rounded Rectangle 9"/>
          <p:cNvSpPr/>
          <p:nvPr/>
        </p:nvSpPr>
        <p:spPr>
          <a:xfrm>
            <a:off x="365760" y="1371600"/>
            <a:ext cx="11460175" cy="5029200"/>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00953C"/>
                </a:solidFill>
                <a:latin typeface="Open Sans"/>
              </a:rPr>
              <a:t>CE QU'EST UN INVENTAIRE DE GES</a:t>
            </a:r>
          </a:p>
        </p:txBody>
      </p:sp>
      <p:sp>
        <p:nvSpPr>
          <p:cNvPr id="13" name="TextBox 12"/>
          <p:cNvSpPr txBox="1"/>
          <p:nvPr/>
        </p:nvSpPr>
        <p:spPr>
          <a:xfrm>
            <a:off x="603504" y="2011680"/>
            <a:ext cx="10984687" cy="4242816"/>
          </a:xfrm>
          <a:prstGeom prst="rect">
            <a:avLst/>
          </a:prstGeom>
          <a:noFill/>
        </p:spPr>
        <p:txBody>
          <a:bodyPr wrap="square" lIns="36576" rIns="36576">
            <a:spAutoFit/>
          </a:bodyPr>
          <a:lstStyle/>
          <a:p>
            <a:pPr algn="l" marL="237744" indent="-237744">
              <a:lnSpc>
                <a:spcPct val="102000"/>
              </a:lnSpc>
              <a:spcBef>
                <a:spcPts val="0"/>
              </a:spcBef>
            </a:pPr>
            <a:r>
              <a:rPr sz="1600">
                <a:solidFill>
                  <a:srgbClr val="114A7D"/>
                </a:solidFill>
                <a:latin typeface="Open Sans"/>
              </a:rPr>
              <a:t>›  Compte structuré de toutes les émissions anthropiques et absorptions sur le territoire, pour une année</a:t>
            </a:r>
          </a:p>
          <a:p>
            <a:pPr algn="l" marL="237744" indent="-237744">
              <a:lnSpc>
                <a:spcPct val="102000"/>
              </a:lnSpc>
              <a:spcBef>
                <a:spcPts val="1400"/>
              </a:spcBef>
            </a:pPr>
            <a:r>
              <a:rPr sz="1600">
                <a:solidFill>
                  <a:srgbClr val="114A7D"/>
                </a:solidFill>
                <a:latin typeface="Open Sans"/>
              </a:rPr>
              <a:t>›  Répond à trois questions : d'où viennent les émissions, quelle taille, comment elles évoluent (série temporelle)</a:t>
            </a:r>
          </a:p>
          <a:p>
            <a:pPr algn="l" marL="237744" indent="-237744">
              <a:lnSpc>
                <a:spcPct val="102000"/>
              </a:lnSpc>
              <a:spcBef>
                <a:spcPts val="1400"/>
              </a:spcBef>
            </a:pPr>
            <a:r>
              <a:rPr sz="1600">
                <a:solidFill>
                  <a:srgbClr val="114A7D"/>
                </a:solidFill>
                <a:latin typeface="Open Sans"/>
              </a:rPr>
              <a:t>›  Socle factuel : la trajectoire de référence (BAU), la cible CDN et le système MRV reposent tous dessus — si l'inventaire est faux, les cibles le sont aussi</a:t>
            </a:r>
          </a:p>
        </p:txBody>
      </p:sp>
      <p:sp>
        <p:nvSpPr>
          <p:cNvPr id="14" name="TextBox 13"/>
          <p:cNvSpPr txBox="1"/>
          <p:nvPr/>
        </p:nvSpPr>
        <p:spPr>
          <a:xfrm>
            <a:off x="365760" y="6035040"/>
            <a:ext cx="11460175" cy="402336"/>
          </a:xfrm>
          <a:prstGeom prst="rect">
            <a:avLst/>
          </a:prstGeom>
          <a:noFill/>
        </p:spPr>
        <p:txBody>
          <a:bodyPr wrap="square" anchor="t" lIns="36576" rIns="36576" tIns="18288" bIns="18288">
            <a:spAutoFit/>
          </a:bodyPr>
          <a:lstStyle/>
          <a:p>
            <a:pPr algn="l"/>
            <a:r>
              <a:rPr sz="1200" b="0" i="1">
                <a:solidFill>
                  <a:srgbClr val="808CA2"/>
                </a:solidFill>
                <a:latin typeface="Open Sans"/>
              </a:rPr>
              <a:t>Source — R-foundations §1 (GIEC, Lignes directrices 2006).</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Émissions = Données d'activité × Facteur d'émission — du chaudron unique à l'économie entière</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[Couche A] Apprendre le sujet</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0" y="1188720"/>
            <a:ext cx="12191695" cy="566928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11" name="TextBox 10"/>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5 / 20</a:t>
            </a:r>
          </a:p>
        </p:txBody>
      </p:sp>
      <p:sp>
        <p:nvSpPr>
          <p:cNvPr id="12" name="TextBox 11"/>
          <p:cNvSpPr txBox="1"/>
          <p:nvPr/>
        </p:nvSpPr>
        <p:spPr>
          <a:xfrm>
            <a:off x="365760" y="1499616"/>
            <a:ext cx="11460175" cy="1005840"/>
          </a:xfrm>
          <a:prstGeom prst="rect">
            <a:avLst/>
          </a:prstGeom>
          <a:noFill/>
        </p:spPr>
        <p:txBody>
          <a:bodyPr wrap="square" anchor="ctr" lIns="36576" rIns="36576" tIns="18288" bIns="18288">
            <a:spAutoFit/>
          </a:bodyPr>
          <a:lstStyle/>
          <a:p>
            <a:pPr algn="ctr"/>
            <a:r>
              <a:rPr sz="4600" b="1" i="0">
                <a:solidFill>
                  <a:srgbClr val="62D32F"/>
                </a:solidFill>
                <a:latin typeface="Open Sans"/>
              </a:rPr>
              <a:t>Émissions  =  AD  ×  FE</a:t>
            </a:r>
          </a:p>
        </p:txBody>
      </p:sp>
      <p:sp>
        <p:nvSpPr>
          <p:cNvPr id="13" name="TextBox 12"/>
          <p:cNvSpPr txBox="1"/>
          <p:nvPr/>
        </p:nvSpPr>
        <p:spPr>
          <a:xfrm>
            <a:off x="731520" y="2642616"/>
            <a:ext cx="10728655" cy="640080"/>
          </a:xfrm>
          <a:prstGeom prst="rect">
            <a:avLst/>
          </a:prstGeom>
          <a:noFill/>
        </p:spPr>
        <p:txBody>
          <a:bodyPr wrap="square" anchor="t" lIns="36576" rIns="36576" tIns="18288" bIns="18288">
            <a:spAutoFit/>
          </a:bodyPr>
          <a:lstStyle/>
          <a:p>
            <a:pPr algn="ctr"/>
            <a:r>
              <a:rPr sz="1600" b="0" i="0">
                <a:solidFill>
                  <a:srgbClr val="EAF2F5"/>
                </a:solidFill>
                <a:latin typeface="Open Sans"/>
              </a:rPr>
              <a:t>AD (donnée d'activité) = combien d'activité émettrice (litres de diesel, tonnes de clinker, têtes de bétail).   FE = combien de gaz par unité d'activité.</a:t>
            </a:r>
          </a:p>
        </p:txBody>
      </p:sp>
      <p:sp>
        <p:nvSpPr>
          <p:cNvPr id="14" name="TextBox 13"/>
          <p:cNvSpPr txBox="1"/>
          <p:nvPr/>
        </p:nvSpPr>
        <p:spPr>
          <a:xfrm>
            <a:off x="731520" y="3282696"/>
            <a:ext cx="10728655" cy="640080"/>
          </a:xfrm>
          <a:prstGeom prst="rect">
            <a:avLst/>
          </a:prstGeom>
          <a:noFill/>
        </p:spPr>
        <p:txBody>
          <a:bodyPr wrap="square" anchor="t" lIns="36576" rIns="36576" tIns="18288" bIns="18288">
            <a:spAutoFit/>
          </a:bodyPr>
          <a:lstStyle/>
          <a:p>
            <a:pPr algn="ctr"/>
            <a:r>
              <a:rPr sz="1600" b="0" i="0">
                <a:solidFill>
                  <a:srgbClr val="EAF2F5"/>
                </a:solidFill>
                <a:latin typeface="Open Sans"/>
              </a:rPr>
              <a:t>On multiplie, on somme sur toutes les sources, on convertit chaque gaz en CO₂-équivalent (via le PRG), et on obtient le total national.</a:t>
            </a:r>
          </a:p>
        </p:txBody>
      </p:sp>
      <p:sp>
        <p:nvSpPr>
          <p:cNvPr id="15" name="Rounded Rectangle 14"/>
          <p:cNvSpPr/>
          <p:nvPr/>
        </p:nvSpPr>
        <p:spPr>
          <a:xfrm>
            <a:off x="2011680" y="4105656"/>
            <a:ext cx="8168335" cy="548640"/>
          </a:xfrm>
          <a:prstGeom prst="roundRect">
            <a:avLst>
              <a:gd name="adj" fmla="val 50000"/>
            </a:avLst>
          </a:prstGeom>
          <a:solidFill>
            <a:srgbClr val="005A7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2011680" y="4105656"/>
            <a:ext cx="8168335" cy="548640"/>
          </a:xfrm>
          <a:prstGeom prst="rect">
            <a:avLst/>
          </a:prstGeom>
          <a:noFill/>
        </p:spPr>
        <p:txBody>
          <a:bodyPr wrap="square" anchor="ctr" lIns="36576" rIns="36576" tIns="18288" bIns="18288">
            <a:spAutoFit/>
          </a:bodyPr>
          <a:lstStyle/>
          <a:p>
            <a:pPr algn="ctr"/>
            <a:r>
              <a:rPr sz="1300" b="1" i="0">
                <a:solidFill>
                  <a:srgbClr val="62D32F"/>
                </a:solidFill>
                <a:latin typeface="Open Sans"/>
              </a:rPr>
              <a:t>CO₂e &amp; PRG : CH₄ ×27 (AR6), N₂O ×273 — toujours indiquer quel jeu IPCC (AR) est utilisé</a:t>
            </a:r>
          </a:p>
        </p:txBody>
      </p:sp>
      <p:sp>
        <p:nvSpPr>
          <p:cNvPr id="17" name="TextBox 16"/>
          <p:cNvSpPr txBox="1"/>
          <p:nvPr/>
        </p:nvSpPr>
        <p:spPr>
          <a:xfrm>
            <a:off x="365760" y="6035040"/>
            <a:ext cx="11460175" cy="365760"/>
          </a:xfrm>
          <a:prstGeom prst="rect">
            <a:avLst/>
          </a:prstGeom>
          <a:noFill/>
        </p:spPr>
        <p:txBody>
          <a:bodyPr wrap="square" anchor="t" lIns="36576" rIns="36576" tIns="18288" bIns="18288">
            <a:spAutoFit/>
          </a:bodyPr>
          <a:lstStyle/>
          <a:p>
            <a:pPr algn="l"/>
            <a:r>
              <a:rPr sz="1200" b="0" i="1">
                <a:solidFill>
                  <a:srgbClr val="BFC5D1"/>
                </a:solidFill>
                <a:latin typeface="Open Sans"/>
              </a:rPr>
              <a:t>Source — R-foundations §2, §6.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Quatre secteurs couvrent toute l'économie — le niveau de méthode s'adapte aux données</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[Couche A] Apprendre le sujet</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6 / 20</a:t>
            </a:r>
          </a:p>
        </p:txBody>
      </p:sp>
      <p:sp>
        <p:nvSpPr>
          <p:cNvPr id="10" name="Rounded Rectangle 9"/>
          <p:cNvSpPr/>
          <p:nvPr/>
        </p:nvSpPr>
        <p:spPr>
          <a:xfrm>
            <a:off x="365760" y="1371600"/>
            <a:ext cx="5592927" cy="5029200"/>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65760" y="137160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03504" y="1517904"/>
            <a:ext cx="5117439" cy="384048"/>
          </a:xfrm>
          <a:prstGeom prst="rect">
            <a:avLst/>
          </a:prstGeom>
          <a:noFill/>
        </p:spPr>
        <p:txBody>
          <a:bodyPr wrap="square" anchor="t" lIns="36576" rIns="36576" tIns="18288" bIns="18288">
            <a:spAutoFit/>
          </a:bodyPr>
          <a:lstStyle/>
          <a:p>
            <a:pPr algn="l"/>
            <a:r>
              <a:rPr sz="1300" b="1" i="0">
                <a:solidFill>
                  <a:srgbClr val="00953C"/>
                </a:solidFill>
                <a:latin typeface="Open Sans"/>
              </a:rPr>
              <a:t>4 SECTEURS DE NOTIFICATION (GIEC 2006)</a:t>
            </a:r>
          </a:p>
        </p:txBody>
      </p:sp>
      <p:sp>
        <p:nvSpPr>
          <p:cNvPr id="13" name="TextBox 12"/>
          <p:cNvSpPr txBox="1"/>
          <p:nvPr/>
        </p:nvSpPr>
        <p:spPr>
          <a:xfrm>
            <a:off x="603504" y="2011680"/>
            <a:ext cx="5117439" cy="4242816"/>
          </a:xfrm>
          <a:prstGeom prst="rect">
            <a:avLst/>
          </a:prstGeom>
          <a:noFill/>
        </p:spPr>
        <p:txBody>
          <a:bodyPr wrap="square" lIns="36576" rIns="36576">
            <a:spAutoFit/>
          </a:bodyPr>
          <a:lstStyle/>
          <a:p>
            <a:pPr algn="l" marL="237744" indent="-237744">
              <a:lnSpc>
                <a:spcPct val="102000"/>
              </a:lnSpc>
              <a:spcBef>
                <a:spcPts val="0"/>
              </a:spcBef>
            </a:pPr>
            <a:r>
              <a:rPr sz="1500">
                <a:solidFill>
                  <a:srgbClr val="114A7D"/>
                </a:solidFill>
                <a:latin typeface="Open Sans"/>
              </a:rPr>
              <a:t>›  Énergie (le Transport est DEDANS — pas de 5e secteur)</a:t>
            </a:r>
          </a:p>
          <a:p>
            <a:pPr algn="l" marL="237744" indent="-237744">
              <a:lnSpc>
                <a:spcPct val="102000"/>
              </a:lnSpc>
              <a:spcBef>
                <a:spcPts val="1300"/>
              </a:spcBef>
            </a:pPr>
            <a:r>
              <a:rPr sz="1500">
                <a:solidFill>
                  <a:srgbClr val="114A7D"/>
                </a:solidFill>
                <a:latin typeface="Open Sans"/>
              </a:rPr>
              <a:t>›  IPPU / PIUP (procédés industriels)</a:t>
            </a:r>
          </a:p>
          <a:p>
            <a:pPr algn="l" marL="237744" indent="-237744">
              <a:lnSpc>
                <a:spcPct val="102000"/>
              </a:lnSpc>
              <a:spcBef>
                <a:spcPts val="1300"/>
              </a:spcBef>
            </a:pPr>
            <a:r>
              <a:rPr sz="1500">
                <a:solidFill>
                  <a:srgbClr val="114A7D"/>
                </a:solidFill>
                <a:latin typeface="Open Sans"/>
              </a:rPr>
              <a:t>›  AFOLU / AFAT (agriculture, forêts, usage des terres)</a:t>
            </a:r>
          </a:p>
          <a:p>
            <a:pPr algn="l" marL="237744" indent="-237744">
              <a:lnSpc>
                <a:spcPct val="102000"/>
              </a:lnSpc>
              <a:spcBef>
                <a:spcPts val="1300"/>
              </a:spcBef>
            </a:pPr>
            <a:r>
              <a:rPr sz="1500">
                <a:solidFill>
                  <a:srgbClr val="114A7D"/>
                </a:solidFill>
                <a:latin typeface="Open Sans"/>
              </a:rPr>
              <a:t>›  Déchets</a:t>
            </a:r>
          </a:p>
        </p:txBody>
      </p:sp>
      <p:sp>
        <p:nvSpPr>
          <p:cNvPr id="14" name="Rounded Rectangle 13"/>
          <p:cNvSpPr/>
          <p:nvPr/>
        </p:nvSpPr>
        <p:spPr>
          <a:xfrm>
            <a:off x="6233007" y="1371600"/>
            <a:ext cx="5592927" cy="5029200"/>
          </a:xfrm>
          <a:prstGeom prst="roundRect">
            <a:avLst>
              <a:gd name="adj" fmla="val 45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233007" y="1371600"/>
            <a:ext cx="5592927"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70751" y="1517904"/>
            <a:ext cx="5117439" cy="384048"/>
          </a:xfrm>
          <a:prstGeom prst="rect">
            <a:avLst/>
          </a:prstGeom>
          <a:noFill/>
        </p:spPr>
        <p:txBody>
          <a:bodyPr wrap="square" anchor="t" lIns="36576" rIns="36576" tIns="18288" bIns="18288">
            <a:spAutoFit/>
          </a:bodyPr>
          <a:lstStyle/>
          <a:p>
            <a:pPr algn="l"/>
            <a:r>
              <a:rPr sz="1300" b="1" i="0">
                <a:solidFill>
                  <a:srgbClr val="62D32F"/>
                </a:solidFill>
                <a:latin typeface="Open Sans"/>
              </a:rPr>
              <a:t>3 NIVEAUX / TIERS</a:t>
            </a:r>
          </a:p>
        </p:txBody>
      </p:sp>
      <p:sp>
        <p:nvSpPr>
          <p:cNvPr id="17" name="TextBox 16"/>
          <p:cNvSpPr txBox="1"/>
          <p:nvPr/>
        </p:nvSpPr>
        <p:spPr>
          <a:xfrm>
            <a:off x="6470751" y="2011680"/>
            <a:ext cx="5117439" cy="4242816"/>
          </a:xfrm>
          <a:prstGeom prst="rect">
            <a:avLst/>
          </a:prstGeom>
          <a:noFill/>
        </p:spPr>
        <p:txBody>
          <a:bodyPr wrap="square" lIns="36576" rIns="36576">
            <a:spAutoFit/>
          </a:bodyPr>
          <a:lstStyle/>
          <a:p>
            <a:pPr algn="l" marL="237744" indent="-237744">
              <a:lnSpc>
                <a:spcPct val="102000"/>
              </a:lnSpc>
              <a:spcBef>
                <a:spcPts val="0"/>
              </a:spcBef>
            </a:pPr>
            <a:r>
              <a:rPr sz="1500">
                <a:solidFill>
                  <a:srgbClr val="FFFFFF"/>
                </a:solidFill>
                <a:latin typeface="Open Sans"/>
              </a:rPr>
              <a:t>›  Tier 1 — FE par défaut GIEC (incertitude la plus élevée)</a:t>
            </a:r>
          </a:p>
          <a:p>
            <a:pPr algn="l" marL="237744" indent="-237744">
              <a:lnSpc>
                <a:spcPct val="102000"/>
              </a:lnSpc>
              <a:spcBef>
                <a:spcPts val="1300"/>
              </a:spcBef>
            </a:pPr>
            <a:r>
              <a:rPr sz="1500">
                <a:solidFill>
                  <a:srgbClr val="FFFFFF"/>
                </a:solidFill>
                <a:latin typeface="Open Sans"/>
              </a:rPr>
              <a:t>›  Tier 2 — FE nationaux / spécifiques au pays</a:t>
            </a:r>
          </a:p>
          <a:p>
            <a:pPr algn="l" marL="237744" indent="-237744">
              <a:lnSpc>
                <a:spcPct val="102000"/>
              </a:lnSpc>
              <a:spcBef>
                <a:spcPts val="1300"/>
              </a:spcBef>
            </a:pPr>
            <a:r>
              <a:rPr sz="1500">
                <a:solidFill>
                  <a:srgbClr val="FFFFFF"/>
                </a:solidFill>
                <a:latin typeface="Open Sans"/>
              </a:rPr>
              <a:t>›  Tier 3 — modèles détaillés, au niveau installation</a:t>
            </a:r>
          </a:p>
          <a:p>
            <a:pPr algn="l" marL="237744" indent="-237744">
              <a:lnSpc>
                <a:spcPct val="102000"/>
              </a:lnSpc>
              <a:spcBef>
                <a:spcPts val="1300"/>
              </a:spcBef>
            </a:pPr>
            <a:r>
              <a:rPr sz="1500">
                <a:solidFill>
                  <a:srgbClr val="FFFFFF"/>
                </a:solidFill>
                <a:latin typeface="Open Sans"/>
              </a:rPr>
              <a:t>›  On pousse les catégories clés vers Tier 2/3</a:t>
            </a:r>
          </a:p>
        </p:txBody>
      </p:sp>
      <p:sp>
        <p:nvSpPr>
          <p:cNvPr id="18" name="TextBox 17"/>
          <p:cNvSpPr txBox="1"/>
          <p:nvPr/>
        </p:nvSpPr>
        <p:spPr>
          <a:xfrm>
            <a:off x="365760" y="6035040"/>
            <a:ext cx="11460175" cy="402336"/>
          </a:xfrm>
          <a:prstGeom prst="rect">
            <a:avLst/>
          </a:prstGeom>
          <a:noFill/>
        </p:spPr>
        <p:txBody>
          <a:bodyPr wrap="square" anchor="t" lIns="36576" rIns="36576" tIns="18288" bIns="18288">
            <a:spAutoFit/>
          </a:bodyPr>
          <a:lstStyle/>
          <a:p>
            <a:pPr algn="l"/>
            <a:r>
              <a:rPr sz="1200" b="0" i="1">
                <a:solidFill>
                  <a:srgbClr val="808CA2"/>
                </a:solidFill>
                <a:latin typeface="Open Sans"/>
              </a:rPr>
              <a:t>Source — R-foundations §3, §4. Repère : Transport ⊂ Énergie.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Sans données comparables et vérifiables, le système de Paris ne peut pas fonctionner</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[Couche A] Apprendre le sujet</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7 / 20</a:t>
            </a:r>
          </a:p>
        </p:txBody>
      </p:sp>
      <p:sp>
        <p:nvSpPr>
          <p:cNvPr id="10" name="Rounded Rectangle 9"/>
          <p:cNvSpPr/>
          <p:nvPr/>
        </p:nvSpPr>
        <p:spPr>
          <a:xfrm>
            <a:off x="365760" y="1371600"/>
            <a:ext cx="11460175" cy="5029200"/>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00953C"/>
                </a:solidFill>
                <a:latin typeface="Open Sans"/>
              </a:rPr>
              <a:t>POURQUOI UN CADRE DE TRANSPARENCE RENFORCÉ</a:t>
            </a:r>
          </a:p>
        </p:txBody>
      </p:sp>
      <p:sp>
        <p:nvSpPr>
          <p:cNvPr id="13" name="TextBox 12"/>
          <p:cNvSpPr txBox="1"/>
          <p:nvPr/>
        </p:nvSpPr>
        <p:spPr>
          <a:xfrm>
            <a:off x="603504" y="2011680"/>
            <a:ext cx="10984687" cy="4242816"/>
          </a:xfrm>
          <a:prstGeom prst="rect">
            <a:avLst/>
          </a:prstGeom>
          <a:noFill/>
        </p:spPr>
        <p:txBody>
          <a:bodyPr wrap="square" lIns="36576" rIns="36576">
            <a:spAutoFit/>
          </a:bodyPr>
          <a:lstStyle/>
          <a:p>
            <a:pPr algn="l" marL="237744" indent="-237744">
              <a:lnSpc>
                <a:spcPct val="102000"/>
              </a:lnSpc>
              <a:spcBef>
                <a:spcPts val="0"/>
              </a:spcBef>
            </a:pPr>
            <a:r>
              <a:rPr sz="1600">
                <a:solidFill>
                  <a:srgbClr val="114A7D"/>
                </a:solidFill>
                <a:latin typeface="Open Sans"/>
              </a:rPr>
              <a:t>›  Paris repose sur des engagements nationaux (NDC), pas des objectifs imposés → impossible d'évaluer le progrès collectif si chacun mesure différemment</a:t>
            </a:r>
          </a:p>
          <a:p>
            <a:pPr algn="l" marL="237744" indent="-237744">
              <a:lnSpc>
                <a:spcPct val="102000"/>
              </a:lnSpc>
              <a:spcBef>
                <a:spcPts val="1400"/>
              </a:spcBef>
            </a:pPr>
            <a:r>
              <a:rPr sz="1600">
                <a:solidFill>
                  <a:srgbClr val="114A7D"/>
                </a:solidFill>
                <a:latin typeface="Open Sans"/>
              </a:rPr>
              <a:t>›  L'ETF (article 13 de l'Accord de Paris) est le mécanisme qui produit ces données — pour toutes les Parties, avec une flexibilité auto-déterminée pour les pays en développement</a:t>
            </a:r>
          </a:p>
          <a:p>
            <a:pPr algn="l" marL="237744" indent="-237744">
              <a:lnSpc>
                <a:spcPct val="102000"/>
              </a:lnSpc>
              <a:spcBef>
                <a:spcPts val="1400"/>
              </a:spcBef>
            </a:pPr>
            <a:r>
              <a:rPr sz="1600">
                <a:solidFill>
                  <a:srgbClr val="114A7D"/>
                </a:solidFill>
                <a:latin typeface="Open Sans"/>
              </a:rPr>
              <a:t>›  C'est l'évolution de l'ancien système (BUR / ICA) vers un système unifié</a:t>
            </a:r>
          </a:p>
        </p:txBody>
      </p:sp>
      <p:sp>
        <p:nvSpPr>
          <p:cNvPr id="14" name="TextBox 13"/>
          <p:cNvSpPr txBox="1"/>
          <p:nvPr/>
        </p:nvSpPr>
        <p:spPr>
          <a:xfrm>
            <a:off x="365760" y="6035040"/>
            <a:ext cx="11460175" cy="402336"/>
          </a:xfrm>
          <a:prstGeom prst="rect">
            <a:avLst/>
          </a:prstGeom>
          <a:noFill/>
        </p:spPr>
        <p:txBody>
          <a:bodyPr wrap="square" anchor="t" lIns="36576" rIns="36576" tIns="18288" bIns="18288">
            <a:spAutoFit/>
          </a:bodyPr>
          <a:lstStyle/>
          <a:p>
            <a:pPr algn="l"/>
            <a:r>
              <a:rPr sz="1200" b="0" i="1">
                <a:solidFill>
                  <a:srgbClr val="808CA2"/>
                </a:solidFill>
                <a:latin typeface="Open Sans"/>
              </a:rPr>
              <a:t>Source — R-transparency §1.</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ICTU décrit ce que contient la CDN ; MPG décrit comment on rend compte de sa mise en œuvre</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[Couche A] Apprendre le sujet</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8 / 20</a:t>
            </a:r>
          </a:p>
        </p:txBody>
      </p:sp>
      <p:graphicFrame>
        <p:nvGraphicFramePr>
          <p:cNvPr id="10" name="Table 9"/>
          <p:cNvGraphicFramePr>
            <a:graphicFrameLocks noGrp="1"/>
          </p:cNvGraphicFramePr>
          <p:nvPr/>
        </p:nvGraphicFramePr>
        <p:xfrm>
          <a:off x="365760" y="1499616"/>
          <a:ext cx="11457432" cy="2743200"/>
        </p:xfrm>
        <a:graphic>
          <a:graphicData uri="http://schemas.openxmlformats.org/drawingml/2006/table">
            <a:tbl>
              <a:tblPr>
                <a:tableStyleId>{5C22544A-7EE6-4342-B048-85BDC9FD1C3A}</a:tableStyleId>
              </a:tblPr>
              <a:tblGrid>
                <a:gridCol w="1828800"/>
                <a:gridCol w="1463040"/>
                <a:gridCol w="8165592"/>
              </a:tblGrid>
              <a:tr h="914400">
                <a:tc>
                  <a:txBody>
                    <a:bodyPr wrap="square"/>
                    <a:lstStyle/>
                    <a:p>
                      <a:pPr algn="l"/>
                      <a:r>
                        <a:rPr sz="1400" b="1">
                          <a:solidFill>
                            <a:srgbClr val="FFFFFF"/>
                          </a:solidFill>
                          <a:latin typeface="Open Sans"/>
                        </a:rPr>
                        <a:t>Décision</a:t>
                      </a:r>
                    </a:p>
                  </a:txBody>
                  <a:tcPr marL="73152" marR="73152" marT="18288" marB="18288" anchor="ctr">
                    <a:solidFill>
                      <a:srgbClr val="003E51"/>
                    </a:solidFill>
                  </a:tcPr>
                </a:tc>
                <a:tc>
                  <a:txBody>
                    <a:bodyPr wrap="square"/>
                    <a:lstStyle/>
                    <a:p>
                      <a:pPr algn="ctr"/>
                      <a:r>
                        <a:rPr sz="1400" b="1">
                          <a:solidFill>
                            <a:srgbClr val="FFFFFF"/>
                          </a:solidFill>
                          <a:latin typeface="Open Sans"/>
                        </a:rPr>
                        <a:t>Sigle</a:t>
                      </a:r>
                    </a:p>
                  </a:txBody>
                  <a:tcPr marL="73152" marR="73152" marT="18288" marB="18288" anchor="ctr">
                    <a:solidFill>
                      <a:srgbClr val="003E51"/>
                    </a:solidFill>
                  </a:tcPr>
                </a:tc>
                <a:tc>
                  <a:txBody>
                    <a:bodyPr wrap="square"/>
                    <a:lstStyle/>
                    <a:p>
                      <a:pPr algn="ctr"/>
                      <a:r>
                        <a:rPr sz="1400" b="1">
                          <a:solidFill>
                            <a:srgbClr val="FFFFFF"/>
                          </a:solidFill>
                          <a:latin typeface="Open Sans"/>
                        </a:rPr>
                        <a:t>Régit</a:t>
                      </a:r>
                    </a:p>
                  </a:txBody>
                  <a:tcPr marL="73152" marR="73152" marT="18288" marB="18288" anchor="ctr">
                    <a:solidFill>
                      <a:srgbClr val="003E51"/>
                    </a:solidFill>
                  </a:tcPr>
                </a:tc>
              </a:tr>
              <a:tr h="914400">
                <a:tc>
                  <a:txBody>
                    <a:bodyPr wrap="square"/>
                    <a:lstStyle/>
                    <a:p>
                      <a:pPr algn="l"/>
                      <a:r>
                        <a:rPr sz="1400" b="0">
                          <a:solidFill>
                            <a:srgbClr val="114A7D"/>
                          </a:solidFill>
                          <a:latin typeface="Open Sans"/>
                        </a:rPr>
                        <a:t>4/CMA.1</a:t>
                      </a:r>
                    </a:p>
                  </a:txBody>
                  <a:tcPr marL="73152" marR="73152" marT="18288" marB="18288" anchor="ctr">
                    <a:solidFill>
                      <a:srgbClr val="FFFFFF"/>
                    </a:solidFill>
                  </a:tcPr>
                </a:tc>
                <a:tc>
                  <a:txBody>
                    <a:bodyPr wrap="square"/>
                    <a:lstStyle/>
                    <a:p>
                      <a:pPr algn="ctr"/>
                      <a:r>
                        <a:rPr sz="1400" b="0">
                          <a:solidFill>
                            <a:srgbClr val="114A7D"/>
                          </a:solidFill>
                          <a:latin typeface="Open Sans"/>
                        </a:rPr>
                        <a:t>ICTU</a:t>
                      </a:r>
                    </a:p>
                  </a:txBody>
                  <a:tcPr marL="73152" marR="73152" marT="18288" marB="18288" anchor="ctr">
                    <a:solidFill>
                      <a:srgbClr val="FFFFFF"/>
                    </a:solidFill>
                  </a:tcPr>
                </a:tc>
                <a:tc>
                  <a:txBody>
                    <a:bodyPr wrap="square"/>
                    <a:lstStyle/>
                    <a:p>
                      <a:pPr algn="ctr"/>
                      <a:r>
                        <a:rPr sz="1400" b="0">
                          <a:solidFill>
                            <a:srgbClr val="114A7D"/>
                          </a:solidFill>
                          <a:latin typeface="Open Sans"/>
                        </a:rPr>
                        <a:t>Ce qu'on fournit au moment de soumettre la CDN : année de référence, périmètre, hypothèses, comptabilité</a:t>
                      </a:r>
                    </a:p>
                  </a:txBody>
                  <a:tcPr marL="73152" marR="73152" marT="18288" marB="18288" anchor="ctr">
                    <a:solidFill>
                      <a:srgbClr val="FFFFFF"/>
                    </a:solidFill>
                  </a:tcPr>
                </a:tc>
              </a:tr>
              <a:tr h="914400">
                <a:tc>
                  <a:txBody>
                    <a:bodyPr wrap="square"/>
                    <a:lstStyle/>
                    <a:p>
                      <a:pPr algn="l"/>
                      <a:r>
                        <a:rPr sz="1400" b="0">
                          <a:solidFill>
                            <a:srgbClr val="114A7D"/>
                          </a:solidFill>
                          <a:latin typeface="Open Sans"/>
                        </a:rPr>
                        <a:t>18/CMA.1</a:t>
                      </a:r>
                    </a:p>
                  </a:txBody>
                  <a:tcPr marL="73152" marR="73152" marT="18288" marB="18288" anchor="ctr">
                    <a:solidFill>
                      <a:srgbClr val="E6E9EE"/>
                    </a:solidFill>
                  </a:tcPr>
                </a:tc>
                <a:tc>
                  <a:txBody>
                    <a:bodyPr wrap="square"/>
                    <a:lstStyle/>
                    <a:p>
                      <a:pPr algn="ctr"/>
                      <a:r>
                        <a:rPr sz="1400" b="0">
                          <a:solidFill>
                            <a:srgbClr val="114A7D"/>
                          </a:solidFill>
                          <a:latin typeface="Open Sans"/>
                        </a:rPr>
                        <a:t>MPG</a:t>
                      </a:r>
                    </a:p>
                  </a:txBody>
                  <a:tcPr marL="73152" marR="73152" marT="18288" marB="18288" anchor="ctr">
                    <a:solidFill>
                      <a:srgbClr val="E6E9EE"/>
                    </a:solidFill>
                  </a:tcPr>
                </a:tc>
                <a:tc>
                  <a:txBody>
                    <a:bodyPr wrap="square"/>
                    <a:lstStyle/>
                    <a:p>
                      <a:pPr algn="ctr"/>
                      <a:r>
                        <a:rPr sz="1400" b="0">
                          <a:solidFill>
                            <a:srgbClr val="114A7D"/>
                          </a:solidFill>
                          <a:latin typeface="Open Sans"/>
                        </a:rPr>
                        <a:t>Comment rendre compte ex post : inventaire, progrès CDN, adaptation, soutien — dans le BTR</a:t>
                      </a:r>
                    </a:p>
                  </a:txBody>
                  <a:tcPr marL="73152" marR="73152" marT="18288" marB="18288" anchor="ctr">
                    <a:solidFill>
                      <a:srgbClr val="E6E9EE"/>
                    </a:solidFill>
                  </a:tcPr>
                </a:tc>
              </a:tr>
            </a:tbl>
          </a:graphicData>
        </a:graphic>
      </p:graphicFrame>
      <p:sp>
        <p:nvSpPr>
          <p:cNvPr id="11" name="TextBox 10"/>
          <p:cNvSpPr txBox="1"/>
          <p:nvPr/>
        </p:nvSpPr>
        <p:spPr>
          <a:xfrm>
            <a:off x="365760" y="6035040"/>
            <a:ext cx="11460175" cy="402336"/>
          </a:xfrm>
          <a:prstGeom prst="rect">
            <a:avLst/>
          </a:prstGeom>
          <a:noFill/>
        </p:spPr>
        <p:txBody>
          <a:bodyPr wrap="square" anchor="t" lIns="36576" rIns="36576" tIns="18288" bIns="18288">
            <a:spAutoFit/>
          </a:bodyPr>
          <a:lstStyle/>
          <a:p>
            <a:pPr algn="l"/>
            <a:r>
              <a:rPr sz="1200" b="0" i="1">
                <a:solidFill>
                  <a:srgbClr val="808CA2"/>
                </a:solidFill>
                <a:latin typeface="Open Sans"/>
              </a:rPr>
              <a:t>Mémo : ICTU = en amont (la CDN) ; MPG = en aval (le suivi).  ·  Source — R-transparency §2.</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188720"/>
          </a:xfrm>
          <a:prstGeom prst="rect">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225296"/>
            <a:ext cx="12191695" cy="36576"/>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91440"/>
            <a:ext cx="8778240" cy="731520"/>
          </a:xfrm>
          <a:prstGeom prst="rect">
            <a:avLst/>
          </a:prstGeom>
          <a:noFill/>
        </p:spPr>
        <p:txBody>
          <a:bodyPr wrap="square" anchor="ctr" lIns="36576" rIns="36576" tIns="18288" bIns="18288">
            <a:spAutoFit/>
          </a:bodyPr>
          <a:lstStyle/>
          <a:p>
            <a:pPr algn="l"/>
            <a:r>
              <a:rPr sz="2300" b="1" i="0">
                <a:solidFill>
                  <a:srgbClr val="FFFFFF"/>
                </a:solidFill>
                <a:latin typeface="Open Sans"/>
              </a:rPr>
              <a:t>Le BTR est le produit central de l'ETF — soumis tous les deux ans, puis revu</a:t>
            </a:r>
          </a:p>
        </p:txBody>
      </p:sp>
      <p:sp>
        <p:nvSpPr>
          <p:cNvPr id="5" name="TextBox 4"/>
          <p:cNvSpPr txBox="1"/>
          <p:nvPr/>
        </p:nvSpPr>
        <p:spPr>
          <a:xfrm>
            <a:off x="365760" y="822960"/>
            <a:ext cx="8778240" cy="310896"/>
          </a:xfrm>
          <a:prstGeom prst="rect">
            <a:avLst/>
          </a:prstGeom>
          <a:noFill/>
        </p:spPr>
        <p:txBody>
          <a:bodyPr wrap="square" anchor="ctr" lIns="36576" rIns="36576" tIns="18288" bIns="18288">
            <a:spAutoFit/>
          </a:bodyPr>
          <a:lstStyle/>
          <a:p>
            <a:pPr algn="l"/>
            <a:r>
              <a:rPr sz="1300" b="1" i="0">
                <a:solidFill>
                  <a:srgbClr val="A5DEB5"/>
                </a:solidFill>
                <a:latin typeface="Open Sans"/>
              </a:rPr>
              <a:t>[Couche A] Apprendre le sujet</a:t>
            </a:r>
          </a:p>
        </p:txBody>
      </p:sp>
      <p:pic>
        <p:nvPicPr>
          <p:cNvPr id="6" name="Picture 5" descr="heat_logo_real.png"/>
          <p:cNvPicPr>
            <a:picLocks noChangeAspect="1"/>
          </p:cNvPicPr>
          <p:nvPr/>
        </p:nvPicPr>
        <p:blipFill>
          <a:blip r:embed="rId2"/>
          <a:stretch>
            <a:fillRect/>
          </a:stretch>
        </p:blipFill>
        <p:spPr>
          <a:xfrm>
            <a:off x="10344607" y="344271"/>
            <a:ext cx="1645920" cy="499948"/>
          </a:xfrm>
          <a:prstGeom prst="rect">
            <a:avLst/>
          </a:prstGeom>
        </p:spPr>
      </p:pic>
      <p:sp>
        <p:nvSpPr>
          <p:cNvPr id="7" name="Rectangle 6"/>
          <p:cNvSpPr/>
          <p:nvPr/>
        </p:nvSpPr>
        <p:spPr>
          <a:xfrm>
            <a:off x="365760" y="6492240"/>
            <a:ext cx="11460175" cy="25603"/>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65760" y="6547104"/>
            <a:ext cx="9692640" cy="274320"/>
          </a:xfrm>
          <a:prstGeom prst="rect">
            <a:avLst/>
          </a:prstGeom>
          <a:noFill/>
        </p:spPr>
        <p:txBody>
          <a:bodyPr wrap="square" anchor="ctr" lIns="36576" rIns="36576" tIns="18288" bIns="18288">
            <a:spAutoFit/>
          </a:bodyPr>
          <a:lstStyle/>
          <a:p>
            <a:pPr algn="l"/>
            <a:r>
              <a:rPr sz="900" b="0" i="0">
                <a:solidFill>
                  <a:srgbClr val="808CA2"/>
                </a:solidFill>
                <a:latin typeface="Open Sans"/>
              </a:rPr>
              <a:t>HEAT GmbH · ECF-SEN-NDC03 · Atelier 2,5 jours · Jour 1 · Fondations &amp; le modèle</a:t>
            </a:r>
          </a:p>
        </p:txBody>
      </p:sp>
      <p:sp>
        <p:nvSpPr>
          <p:cNvPr id="9" name="TextBox 8"/>
          <p:cNvSpPr txBox="1"/>
          <p:nvPr/>
        </p:nvSpPr>
        <p:spPr>
          <a:xfrm>
            <a:off x="10637215" y="6547104"/>
            <a:ext cx="1353312" cy="274320"/>
          </a:xfrm>
          <a:prstGeom prst="rect">
            <a:avLst/>
          </a:prstGeom>
          <a:noFill/>
        </p:spPr>
        <p:txBody>
          <a:bodyPr wrap="square" anchor="ctr" lIns="36576" rIns="36576" tIns="18288" bIns="18288">
            <a:spAutoFit/>
          </a:bodyPr>
          <a:lstStyle/>
          <a:p>
            <a:pPr algn="r"/>
            <a:r>
              <a:rPr sz="1000" b="1" i="0">
                <a:solidFill>
                  <a:srgbClr val="808CA2"/>
                </a:solidFill>
                <a:latin typeface="Open Sans"/>
              </a:rPr>
              <a:t>9 / 20</a:t>
            </a:r>
          </a:p>
        </p:txBody>
      </p:sp>
      <p:sp>
        <p:nvSpPr>
          <p:cNvPr id="10" name="Rounded Rectangle 9"/>
          <p:cNvSpPr/>
          <p:nvPr/>
        </p:nvSpPr>
        <p:spPr>
          <a:xfrm>
            <a:off x="365760" y="1371600"/>
            <a:ext cx="11460175" cy="2103120"/>
          </a:xfrm>
          <a:prstGeom prst="roundRect">
            <a:avLst>
              <a:gd name="adj" fmla="val 4500"/>
            </a:avLst>
          </a:prstGeom>
          <a:solidFill>
            <a:srgbClr val="E6E9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65760" y="1371600"/>
            <a:ext cx="11460175" cy="54864"/>
          </a:xfrm>
          <a:prstGeom prst="rect">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03504" y="1517904"/>
            <a:ext cx="10984687" cy="384048"/>
          </a:xfrm>
          <a:prstGeom prst="rect">
            <a:avLst/>
          </a:prstGeom>
          <a:noFill/>
        </p:spPr>
        <p:txBody>
          <a:bodyPr wrap="square" anchor="t" lIns="36576" rIns="36576" tIns="18288" bIns="18288">
            <a:spAutoFit/>
          </a:bodyPr>
          <a:lstStyle/>
          <a:p>
            <a:pPr algn="l"/>
            <a:r>
              <a:rPr sz="1300" b="1" i="0">
                <a:solidFill>
                  <a:srgbClr val="00953C"/>
                </a:solidFill>
                <a:latin typeface="Open Sans"/>
              </a:rPr>
              <a:t>UN BTR COUVRE 4 BLOCS</a:t>
            </a:r>
          </a:p>
        </p:txBody>
      </p:sp>
      <p:sp>
        <p:nvSpPr>
          <p:cNvPr id="13" name="TextBox 12"/>
          <p:cNvSpPr txBox="1"/>
          <p:nvPr/>
        </p:nvSpPr>
        <p:spPr>
          <a:xfrm>
            <a:off x="603504" y="2011680"/>
            <a:ext cx="10984687" cy="1316736"/>
          </a:xfrm>
          <a:prstGeom prst="rect">
            <a:avLst/>
          </a:prstGeom>
          <a:noFill/>
        </p:spPr>
        <p:txBody>
          <a:bodyPr wrap="square" lIns="36576" rIns="36576">
            <a:spAutoFit/>
          </a:bodyPr>
          <a:lstStyle/>
          <a:p>
            <a:pPr algn="l" marL="237744" indent="-237744">
              <a:lnSpc>
                <a:spcPct val="102000"/>
              </a:lnSpc>
              <a:spcBef>
                <a:spcPts val="0"/>
              </a:spcBef>
            </a:pPr>
            <a:r>
              <a:rPr sz="1600">
                <a:solidFill>
                  <a:srgbClr val="114A7D"/>
                </a:solidFill>
                <a:latin typeface="Open Sans"/>
              </a:rPr>
              <a:t>›  Rapport national d'inventaire (NIR)  ·  Progrès vers la CDN (indicateurs)</a:t>
            </a:r>
          </a:p>
          <a:p>
            <a:pPr algn="l" marL="237744" indent="-237744">
              <a:lnSpc>
                <a:spcPct val="102000"/>
              </a:lnSpc>
              <a:spcBef>
                <a:spcPts val="1200"/>
              </a:spcBef>
            </a:pPr>
            <a:r>
              <a:rPr sz="1600">
                <a:solidFill>
                  <a:srgbClr val="114A7D"/>
                </a:solidFill>
                <a:latin typeface="Open Sans"/>
              </a:rPr>
              <a:t>›  Impacts &amp; adaptation (encouragé)  ·  Soutien reçu &amp; besoins</a:t>
            </a:r>
          </a:p>
        </p:txBody>
      </p:sp>
      <p:sp>
        <p:nvSpPr>
          <p:cNvPr id="14" name="Rounded Rectangle 13"/>
          <p:cNvSpPr/>
          <p:nvPr/>
        </p:nvSpPr>
        <p:spPr>
          <a:xfrm>
            <a:off x="365760" y="3648456"/>
            <a:ext cx="3722522" cy="56692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a:lstStyle/>
          <a:p>
            <a:pPr algn="ctr"/>
            <a:r>
              <a:rPr sz="1200" b="1">
                <a:solidFill>
                  <a:srgbClr val="FFFFFF"/>
                </a:solidFill>
                <a:latin typeface="Open Sans"/>
              </a:rPr>
              <a:t>BTR (tous les 2 ans)</a:t>
            </a:r>
          </a:p>
        </p:txBody>
      </p:sp>
      <p:sp>
        <p:nvSpPr>
          <p:cNvPr id="15" name="Right Arrow 14"/>
          <p:cNvSpPr/>
          <p:nvPr/>
        </p:nvSpPr>
        <p:spPr>
          <a:xfrm>
            <a:off x="4097426" y="3849624"/>
            <a:ext cx="12801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ounded Rectangle 15"/>
          <p:cNvSpPr/>
          <p:nvPr/>
        </p:nvSpPr>
        <p:spPr>
          <a:xfrm>
            <a:off x="4234586" y="3648456"/>
            <a:ext cx="3722522" cy="56692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a:lstStyle/>
          <a:p>
            <a:pPr algn="ctr"/>
            <a:r>
              <a:rPr sz="1200" b="1">
                <a:solidFill>
                  <a:srgbClr val="FFFFFF"/>
                </a:solidFill>
                <a:latin typeface="Open Sans"/>
              </a:rPr>
              <a:t>TER (revue par experts techniques)</a:t>
            </a:r>
          </a:p>
        </p:txBody>
      </p:sp>
      <p:sp>
        <p:nvSpPr>
          <p:cNvPr id="17" name="Right Arrow 16"/>
          <p:cNvSpPr/>
          <p:nvPr/>
        </p:nvSpPr>
        <p:spPr>
          <a:xfrm>
            <a:off x="7966252" y="3849624"/>
            <a:ext cx="128016" cy="164592"/>
          </a:xfrm>
          <a:prstGeom prst="rightArrow">
            <a:avLst>
              <a:gd name="adj1" fmla="val 55000"/>
              <a:gd name="adj2" fmla="val 55000"/>
            </a:avLst>
          </a:prstGeom>
          <a:solidFill>
            <a:srgbClr val="62D32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ounded Rectangle 17"/>
          <p:cNvSpPr/>
          <p:nvPr/>
        </p:nvSpPr>
        <p:spPr>
          <a:xfrm>
            <a:off x="8103412" y="3648456"/>
            <a:ext cx="3722522" cy="566928"/>
          </a:xfrm>
          <a:prstGeom prst="roundRect">
            <a:avLst>
              <a:gd name="adj" fmla="val 50000"/>
            </a:avLst>
          </a:prstGeom>
          <a:solidFill>
            <a:srgbClr val="003E51"/>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a:lstStyle/>
          <a:p>
            <a:pPr algn="ctr"/>
            <a:r>
              <a:rPr sz="1200" b="1">
                <a:solidFill>
                  <a:srgbClr val="FFFFFF"/>
                </a:solidFill>
                <a:latin typeface="Open Sans"/>
              </a:rPr>
              <a:t>FMCP (considération multilatérale facilitatrice)</a:t>
            </a:r>
          </a:p>
        </p:txBody>
      </p:sp>
      <p:sp>
        <p:nvSpPr>
          <p:cNvPr id="19" name="TextBox 18"/>
          <p:cNvSpPr txBox="1"/>
          <p:nvPr/>
        </p:nvSpPr>
        <p:spPr>
          <a:xfrm>
            <a:off x="365760" y="6035040"/>
            <a:ext cx="11460175" cy="402336"/>
          </a:xfrm>
          <a:prstGeom prst="rect">
            <a:avLst/>
          </a:prstGeom>
          <a:noFill/>
        </p:spPr>
        <p:txBody>
          <a:bodyPr wrap="square" anchor="t" lIns="36576" rIns="36576" tIns="18288" bIns="18288">
            <a:spAutoFit/>
          </a:bodyPr>
          <a:lstStyle/>
          <a:p>
            <a:pPr algn="l"/>
            <a:r>
              <a:rPr sz="1200" b="0" i="1">
                <a:solidFill>
                  <a:srgbClr val="808CA2"/>
                </a:solidFill>
                <a:latin typeface="Open Sans"/>
              </a:rPr>
              <a:t>1er BTR dû le 31 déc. 2024 ; 86 BTR soumis à cette date au niveau mondial.  ·  Source — R-transparency §3, §6.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