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xml" ContentType="application/vnd.openxmlformats-officedocument.presentationml.notesSlide+xml"/>
  <Override PartName="/ppt/notesSlides/notesSlide40.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Ce module est le cœur technique de la journée. Nous traitons les quatre secteurs de reporting l'un après l'autre, chacun selon la même structure en trois couches : d'abord comprendre le sujet et les bonnes pratiques internationales, ensuite ce que le Sénégal a réellement inscrit dans sa CDN et comment le modèle le représente, enfin comment cela alimente le MRV et le rapport BTR. Insistez d'emblée : le transport n'est pas un secteur séparé, il est compté dans l'Énergie (codes IPCC 1A3). En 2025, l'Énergie pèse la moitié des émissions ; c'est là que se joue l'essentiel de l'effort.</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Repassez les quatre objectifs en cochant chacun. Puis lancez l'exercice : les participants ouvrent l'onglet 7A, baissent la part RE de 70 à 60 % et constatent que le facteur d'émission réseau remonte et que le total Énergie augmente — preuve par la main de la « manette du réseau ». Faites-leur ensuite localiser le sous-total transport. Rappelez de remettre 70 % avant de continuer. C'est une démo modèle en direct.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Préparez le terrain : l'AFOLU est le secteur le plus subtil parce qu'une cible peut se gagner ou se perdre sur des choix de définition, pas seulement de mesure physique. Annoncez d'emblée que nous aborderons un point de méthode encore ouvert (la mangrove) et que notre rôle est de le présenter honnêtement, pas de le résoudre sur place.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Insistez sur le proxy « terres gérées » : c'est la clé pour comprendre pourquoi l'AFOLU est contestable. La transparence sur quelles terres sont gérées et quels réservoirs sont comptés importe autant que le chiffre lui-même. Présentez les Tiers : passer au Tier 2, c'est calibrer les facteurs aux conditions nationales. Source R-afolu §1–2.</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Cette diapositive prépare le « landmine » mangrove de la couche B. Côté forêt, le message est : un puits annoncé dans la CDN ne vaut que par le niveau de référence (FREL) contre lequel il est mesuré. Côté mangrove, posez honnêtement que la science elle-même est débattue — le chiffre par hectare est grand mais l'agrégat reste modeste. Ne donnez aucun chiffre national ici ; le différend est présenté en couche B. Sources R-afolu §3–4, NOAA, IPCC 2021.</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Racontez l'histoire : un secteur autrefois puits qui devient source à mesure que la déforestation et le feu rongent le puits forestier. Le conditionnel le ramène à 2,89 en 2035. Mentionnez le point structurel pour l'exercice : l'en-tête AFOLU est codé en dur — éditer un driver AFOLU change le cross-check mais pas l'en-tête. C'est l'exception documentée parmi les quatre secteurs. Source 3_Sector_Totals col D ; F-chain §3.4.</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Expliquez que c'est le puits forestier — pas l'agriculture — qui fait l'essentiel du travail dans le conditionnel : il passe de −6,45 à −10,71 MtCO₂e. Listez les activités sous-jacentes (gestion forestière, restauration, RNA, maîtrise des feux) en hectares cumulés. Préparez le terrain : une de ces lignes (la mangrove) porte le différend ouvert que nous traitons à la diapositive suivante. Source 8_AFOLU_Forestry_Pathway rangs 65–67.</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C'est le « landmine » du bloc AFOLU. Présentez-le exactement comme une question méthodologique ouverte, pas comme une erreur ni comme un point résolu. Le taux a été corrigé à 4,5 tCO₂/ha/an (valeur biomasse-seule IPCC Forest-Land), ce qui est la position retenue par le modèle. Mais la classification (3.B.1 Terres forestières vs 3.B.5 Zones humides) n'est PAS signée par DEFCCS — elle détermine le plafond du taux. Dites clairement : « ce point est encore en discussion entre nous et DEFCCS ; nous le présentons honnêtement et la valeur définitive sera enregistrée une fois réconciliée. » Ne tranchez pas. Source F-afolu §4 ; F-chain §7a.</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Présentez le Tier 2 comme une avancée de crédibilité : on remplace des facteurs par défaut par des facteurs nationaux calibrés sur l'inventaire ENABEL. Soyez rigoureux sur le statut : ces facteurs sont proposés et en attente de validation METE ; l'en-tête AFOLU publié n'a pas changé. C'est exactement la transparence que l'ETF attend — on documente la transition Tier 1 → Tier 2 avec sa source. Source 8_AFOLU_Agri_Tier2 ; F-chain §9.</a:t>
            </a:r>
          </a:p>
        </p:txBody>
      </p:sp>
      <p:sp>
        <p:nvSpPr>
          <p:cNvPr id="4" name="Slide Number Placeholder 3"/>
          <p:cNvSpPr>
            <a:spLocks noGrp="1"/>
          </p:cNvSpPr>
          <p:nvPr>
            <p:ph type="sldNum" idx="5" sz="quarter"/>
          </p:nvPr>
        </p:nvSpPr>
        <p:spPr/>
      </p:sp>
    </p:spTree>
  </p:cSld>
  <p:clrMapOvr>
    <a:masterClrMapping/>
  </p:clrMapOvr>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Reliez la science à la pratique de reporting. Le MRV des terres repose sur une matrice de représentation stable et l'appariement télédétection × terrain. Nommez DEFCCS comme fournisseur clé et ANSD pour les statistiques. Montrez la cartographie vers les tables CRT 3+4. Soyez transparent sur les items encore ouverts — c'est cohérent avec le message « en attente » de tout le bloc. Sources R-afolu §6 ; F-mrv §3–4, §7.</a:t>
            </a:r>
          </a:p>
        </p:txBody>
      </p:sp>
      <p:sp>
        <p:nvSpPr>
          <p:cNvPr id="4" name="Slide Number Placeholder 3"/>
          <p:cNvSpPr>
            <a:spLocks noGrp="1"/>
          </p:cNvSpPr>
          <p:nvPr>
            <p:ph type="sldNum" idx="5" sz="quarter"/>
          </p:nvPr>
        </p:nvSpPr>
        <p:spPr/>
      </p:sp>
    </p:spTree>
  </p:cSld>
  <p:clrMapOvr>
    <a:masterClrMapping/>
  </p:clrMapOvr>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Cochez les quatre objectifs. Le point d'honneur : nous avons présenté le différend mangrove sans le résoudre — c'est la posture professionnelle attendue. Réaffirmez les trois en attente pour que les participants ne les confondent pas avec des oublis.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Annoncez les quatre objectifs et dites que nous y reviendrons en fin de bloc pour vérifier. Le message-pivot : l'Énergie est le levier dominant parce qu'elle est la plus grosse source et parce que décarboner le réseau démultiplie tous les usages électrifiés.</a:t>
            </a:r>
          </a:p>
        </p:txBody>
      </p:sp>
      <p:sp>
        <p:nvSpPr>
          <p:cNvPr id="4" name="Slide Number Placeholder 3"/>
          <p:cNvSpPr>
            <a:spLocks noGrp="1"/>
          </p:cNvSpPr>
          <p:nvPr>
            <p:ph type="sldNum" idx="5" sz="quarter"/>
          </p:nvPr>
        </p:nvSpPr>
        <p:spPr/>
      </p:sp>
    </p:spTree>
  </p:cSld>
  <p:clrMapOvr>
    <a:masterClrMapping/>
  </p:clrMapOvr>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L'exercice a deux objectifs pédagogiques. D'abord, faire toucher du doigt le différend mangrove dans une vraie cellule, avec sa note « en attente ». Ensuite, démontrer le piège de l'en-tête codé en dur : si on édite un driver AFOLU sans mettre à jour le littéral, l'en-tête ne bouge pas — un point que tout opérateur du modèle doit connaître. Distribuez le corrigé. Démo modèle en direct.</a:t>
            </a:r>
          </a:p>
        </p:txBody>
      </p:sp>
      <p:sp>
        <p:nvSpPr>
          <p:cNvPr id="4" name="Slide Number Placeholder 3"/>
          <p:cNvSpPr>
            <a:spLocks noGrp="1"/>
          </p:cNvSpPr>
          <p:nvPr>
            <p:ph type="sldNum" idx="5" sz="quarter"/>
          </p:nvPr>
        </p:nvSpPr>
        <p:spPr/>
      </p:sp>
    </p:spTree>
  </p:cSld>
  <p:clrMapOvr>
    <a:masterClrMapping/>
  </p:clrMapOvr>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Posez la distinction clé d'entrée de jeu : le PIUP, ce sont les émissions de procédés (le gaz sort de la chimie elle-même), pas de la combustion de carburant. Annoncez que l'histoire du secteur est à 90 % une histoire de ciment, avec une vigilance sur les gaz fluorés (Kigali, SF₆).</a:t>
            </a:r>
          </a:p>
        </p:txBody>
      </p:sp>
      <p:sp>
        <p:nvSpPr>
          <p:cNvPr id="4" name="Slide Number Placeholder 3"/>
          <p:cNvSpPr>
            <a:spLocks noGrp="1"/>
          </p:cNvSpPr>
          <p:nvPr>
            <p:ph type="sldNum" idx="5" sz="quarter"/>
          </p:nvPr>
        </p:nvSpPr>
        <p:spPr/>
      </p:sp>
    </p:spTree>
  </p:cSld>
  <p:clrMapOvr>
    <a:masterClrMapping/>
  </p:clrMapOvr>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 message à retenir : le ciment domine et l'essentiel de ses émissions est chimique (la calcination), donc un changement de combustible ne suffit pas — il faut baisser le ratio clinker et, à terme, capter. Mentionnez le risque de double-comptage avec l'Énergie. Sources R-ippu §1–2, IEA, IPCC 2006.</a:t>
            </a:r>
          </a:p>
        </p:txBody>
      </p:sp>
      <p:sp>
        <p:nvSpPr>
          <p:cNvPr id="4" name="Slide Number Placeholder 3"/>
          <p:cNvSpPr>
            <a:spLocks noGrp="1"/>
          </p:cNvSpPr>
          <p:nvPr>
            <p:ph type="sldNum" idx="5" sz="quarter"/>
          </p:nvPr>
        </p:nvSpPr>
        <p:spPr/>
      </p:sp>
    </p:spTree>
  </p:cSld>
  <p:clrMapOvr>
    <a:masterClrMapping/>
  </p:clrMapOvr>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Donnez le calendrier Kigali pour le groupe du Sénégal sans entrer dans le détail des autres groupes. Le point pratique : le système de reporting de consommation de Montréal est un flux de données déjà audité qui alimente directement l'inventaire PIUP — un MRV « gratuit ». Pour le SF₆, présentez-le comme petit mais à très haut GWP. Sources R-ippu §3–4, UNEP Ozone Secretariat, US EPA.</a:t>
            </a:r>
          </a:p>
        </p:txBody>
      </p:sp>
      <p:sp>
        <p:nvSpPr>
          <p:cNvPr id="4" name="Slide Number Placeholder 3"/>
          <p:cNvSpPr>
            <a:spLocks noGrp="1"/>
          </p:cNvSpPr>
          <p:nvPr>
            <p:ph type="sldNum" idx="5" sz="quarter"/>
          </p:nvPr>
        </p:nvSpPr>
        <p:spPr/>
      </p:sp>
    </p:spTree>
  </p:cSld>
  <p:clrMapOvr>
    <a:masterClrMapping/>
  </p:clrMapOvr>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Montrez que la grande chute PIUP est conditionnelle : BAU et UNCON sont identiques (5,14 puis 5,56), seul le CON décroche à 3,52 puis 1,85. Décomposez le 2035 CON pour prouver que ~90 % vient du clinker. Signalez honnêtement la ligne 2050 placeholder. Sources 3_Sector_Totals col E ; 6_Calculations rangs 15–19.</a:t>
            </a:r>
          </a:p>
        </p:txBody>
      </p:sp>
      <p:sp>
        <p:nvSpPr>
          <p:cNvPr id="4" name="Slide Number Placeholder 3"/>
          <p:cNvSpPr>
            <a:spLocks noGrp="1"/>
          </p:cNvSpPr>
          <p:nvPr>
            <p:ph type="sldNum" idx="5" sz="quarter"/>
          </p:nvPr>
        </p:nvSpPr>
        <p:spPr/>
      </p:sp>
    </p:spTree>
  </p:cSld>
  <p:clrMapOvr>
    <a:masterClrMapping/>
  </p:clrMapOvr>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Insistez sur le mécanisme contre-intuitif : on produit plus de ciment, pas moins, et pourtant les émissions baissent — parce que le facteur d'émission chute de 64 %. C'est le ratio clinker/ciment plus bas et la décarbonation du procédé. Précisez que seul le facteur clinker varie dans le modèle ; les gaz fluorés sont à des facteurs Tier 1 figés faute de séries temporelles dédiées. Sources 4_Drivers et 5_Emission_Factors rang 15.</a:t>
            </a:r>
          </a:p>
        </p:txBody>
      </p:sp>
      <p:sp>
        <p:nvSpPr>
          <p:cNvPr id="4" name="Slide Number Placeholder 3"/>
          <p:cNvSpPr>
            <a:spLocks noGrp="1"/>
          </p:cNvSpPr>
          <p:nvPr>
            <p:ph type="sldNum" idx="5" sz="quarter"/>
          </p:nvPr>
        </p:nvSpPr>
        <p:spPr/>
      </p:sp>
    </p:spTree>
  </p:cSld>
  <p:clrMapOvr>
    <a:masterClrMapping/>
  </p:clrMapOvr>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Diapositive de rigueur. Le SF₆ est minuscule en volume mais ultra-puissant par molécule. Soyez honnête sur deux points : (1) le « GWP 24 300 » est une convention de facteur, pas un nombre stocké dans le modèle — le vrai nombre traçable est le facteur effectif 3,5 ; (2) les codes 2F8 (modèle) et 2.G.1 (cadrage) désignent la même ligne mais ne sont pas harmonisés — signalez-le comme en attente, n'inventez pas de réconciliation. Sources F-ippu §6–7.</a:t>
            </a:r>
          </a:p>
        </p:txBody>
      </p:sp>
      <p:sp>
        <p:nvSpPr>
          <p:cNvPr id="4" name="Slide Number Placeholder 3"/>
          <p:cNvSpPr>
            <a:spLocks noGrp="1"/>
          </p:cNvSpPr>
          <p:nvPr>
            <p:ph type="sldNum" idx="5" sz="quarter"/>
          </p:nvPr>
        </p:nvSpPr>
        <p:spPr/>
      </p:sp>
    </p:spTree>
  </p:cSld>
  <p:clrMapOvr>
    <a:masterClrMapping/>
  </p:clrMapOvr>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Reliez à la pratique : pour un bon MRV PIUP, la donnée d'activité prioritaire est la production de clinker (pas le ciment), la consommation de réfrigérants (qui arrive déjà via Montréal) et l'inventaire des équipements SF₆. Nommez le ministère de l'Industrie comme fournisseur. Montrez la cartographie CRT 2. Sources R-ippu §5 ; F-mrv §3, §6.</a:t>
            </a:r>
          </a:p>
        </p:txBody>
      </p:sp>
      <p:sp>
        <p:nvSpPr>
          <p:cNvPr id="4" name="Slide Number Placeholder 3"/>
          <p:cNvSpPr>
            <a:spLocks noGrp="1"/>
          </p:cNvSpPr>
          <p:nvPr>
            <p:ph type="sldNum" idx="5" sz="quarter"/>
          </p:nvPr>
        </p:nvSpPr>
        <p:spPr/>
      </p:sp>
    </p:spTree>
  </p:cSld>
  <p:clrMapOvr>
    <a:masterClrMapping/>
  </p:clrMapOvr>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Cochez les objectifs. Le message à emporter : le PIUP est conceptuellement simple une fois qu'on a compris que c'est presque tout le clinker, et que l'atténuation passe par le facteur d'émission. Rappelez les en attente (codes, placeholder 2050).</a:t>
            </a:r>
          </a:p>
        </p:txBody>
      </p:sp>
      <p:sp>
        <p:nvSpPr>
          <p:cNvPr id="4" name="Slide Number Placeholder 3"/>
          <p:cNvSpPr>
            <a:spLocks noGrp="1"/>
          </p:cNvSpPr>
          <p:nvPr>
            <p:ph type="sldNum" idx="5" sz="quarter"/>
          </p:nvPr>
        </p:nvSpPr>
        <p:spPr/>
      </p:sp>
    </p:spTree>
  </p:cSld>
  <p:clrMapOvr>
    <a:masterClrMapping/>
  </p:clrMapOvr>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Faites refaire l'arithmétique driver × facteur d'émission sur le clinker : 9,0 × 0,183 = 1,647. C'est la preuve par la main que le secteur entier se résume presque au clinker. Faites-leur ensuite localiser le facteur SF₆ effectif et lire la note de discordance de codes. Distribuez le corrigé. Démo modèle en direct.</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Posez l'idée maîtresse avant tout chiffre national : décarboner l'électricité et décarboner le transport, ce n'est pas deux chantiers séparés, c'est le même bloc comptable. Le facteur d'émission du réseau est la « manette » qui multiplie tout. Source : IEA Electricity 2025.</a:t>
            </a:r>
          </a:p>
        </p:txBody>
      </p:sp>
      <p:sp>
        <p:nvSpPr>
          <p:cNvPr id="4" name="Slide Number Placeholder 3"/>
          <p:cNvSpPr>
            <a:spLocks noGrp="1"/>
          </p:cNvSpPr>
          <p:nvPr>
            <p:ph type="sldNum" idx="5" sz="quarter"/>
          </p:nvPr>
        </p:nvSpPr>
        <p:spPr/>
      </p:sp>
    </p:spTree>
  </p:cSld>
  <p:clrMapOvr>
    <a:masterClrMapping/>
  </p:clrMapOvr>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Posez le paradoxe : les déchets sont le plus petit secteur (1,47 MtCO₂e en 2025) mais offrent la baisse relative la plus forte (−73 % en 2035 CON). Annoncez aussi que nous nommerons franchement une limite de données connue (UCG-2015) — la transparence fait partie du MRV.</a:t>
            </a:r>
          </a:p>
        </p:txBody>
      </p:sp>
      <p:sp>
        <p:nvSpPr>
          <p:cNvPr id="4" name="Slide Number Placeholder 3"/>
          <p:cNvSpPr>
            <a:spLocks noGrp="1"/>
          </p:cNvSpPr>
          <p:nvPr>
            <p:ph type="sldNum" idx="5" sz="quarter"/>
          </p:nvPr>
        </p:nvSpPr>
        <p:spPr/>
      </p:sp>
    </p:spTree>
  </p:cSld>
  <p:clrMapOvr>
    <a:masterClrMapping/>
  </p:clrMapOvr>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L'idée centrale : la décharge n'émet pas tout son méthane l'année du dépôt — la décomposition est progressive, donc les émissions d'aujourd'hui reflètent des décennies de dépôts passés. C'est pourquoi le détournement et le captage d'aujourd'hui coupent une longue traîne de décroissance. Insistez sur le MCF (gestion de la décharge) comme paramètre le plus déterminant. Signalez que les demi-vies par défaut viennent surtout de sites tempérés — une lacune pour le contexte sahélien. Sources R-waste §1–2, IPCC 2019.</a:t>
            </a:r>
          </a:p>
        </p:txBody>
      </p:sp>
      <p:sp>
        <p:nvSpPr>
          <p:cNvPr id="4" name="Slide Number Placeholder 3"/>
          <p:cNvSpPr>
            <a:spLocks noGrp="1"/>
          </p:cNvSpPr>
          <p:nvPr>
            <p:ph type="sldNum" idx="5" sz="quarter"/>
          </p:nvPr>
        </p:nvSpPr>
        <p:spPr/>
      </p:sp>
    </p:spTree>
  </p:cSld>
  <p:clrMapOvr>
    <a:masterClrMapping/>
  </p:clrMapOvr>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Deux messages. D'abord, pour les eaux usées, c'est l'anaérobiose qui crée le méthane — d'où l'importance des routes non contrôlées (latrines, égouts ouverts). Ensuite, le levier MRV le moins cher et le plus puissant : la pesée à l'entrée des décharges. Citez l'exemple tunisien (2 % vs 60 % d'incertitude). C'est un argument concret pour investir dans les ponts-bascules. Sources R-waste §3–4, Tunisia NC, Transparency Partnership 2023.</a:t>
            </a:r>
          </a:p>
        </p:txBody>
      </p:sp>
      <p:sp>
        <p:nvSpPr>
          <p:cNvPr id="4" name="Slide Number Placeholder 3"/>
          <p:cNvSpPr>
            <a:spLocks noGrp="1"/>
          </p:cNvSpPr>
          <p:nvPr>
            <p:ph type="sldNum" idx="5" sz="quarter"/>
          </p:nvPr>
        </p:nvSpPr>
        <p:spPr/>
      </p:sp>
    </p:spTree>
  </p:cSld>
  <p:clrMapOvr>
    <a:masterClrMapping/>
  </p:clrMapOvr>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Montrez la profondeur relative : alors que le secteur est petit en absolu, le conditionnel le réduit de 73 % en 2035 — la coupe sectorielle la plus forte de toute la CDN. C'est une histoire de méthane : capter et détourner aujourd'hui coupe la longue traîne de décroissance. Faites le lien avec la couche A (FOD). Sources 3_Sector_Totals col F ; 9_Waste_Source.</a:t>
            </a:r>
          </a:p>
        </p:txBody>
      </p:sp>
      <p:sp>
        <p:nvSpPr>
          <p:cNvPr id="4" name="Slide Number Placeholder 3"/>
          <p:cNvSpPr>
            <a:spLocks noGrp="1"/>
          </p:cNvSpPr>
          <p:nvPr>
            <p:ph type="sldNum" idx="5" sz="quarter"/>
          </p:nvPr>
        </p:nvSpPr>
        <p:spPr/>
      </p:sp>
    </p:spTree>
  </p:cSld>
  <p:clrMapOvr>
    <a:masterClrMapping/>
  </p:clrMapOvr>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Reliez les chiffres aux infrastructures réelles. La chute CON vient de la transformation des décharges sauvages en CET avec captage de méthane ≥ 75 %, de la montée des centres de valorisation (CIVD), des digesteurs et des stations d'épuration. Le facteur de correction méthane (MCF) baisse à mesure que les décharges deviennent gérées. Précisez que les paramètres FOD viennent du rapport cité, pas de cellules isolées du modèle. Sources F-waste §3, §7.</a:t>
            </a:r>
          </a:p>
        </p:txBody>
      </p:sp>
      <p:sp>
        <p:nvSpPr>
          <p:cNvPr id="4" name="Slide Number Placeholder 3"/>
          <p:cNvSpPr>
            <a:spLocks noGrp="1"/>
          </p:cNvSpPr>
          <p:nvPr>
            <p:ph type="sldNum" idx="5" sz="quarter"/>
          </p:nvPr>
        </p:nvSpPr>
        <p:spPr/>
      </p:sp>
    </p:spTree>
  </p:cSld>
  <p:clrMapOvr>
    <a:masterClrMapping/>
  </p:clrMapOvr>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Diapositive d'honnêteté, à délivrer sans détour. Dites-le simplement : la base de composition des déchets solides vient de l'étude UCG de 2015 ; nous gardons les chiffres tels quels et nous inscrivons explicitement une mise à jour MRV (nouvelle caractérisation) comme action prioritaire. Ce n'est pas une erreur, c'est une limite documentée. Sur PROMOGED, présentez les deux montants (343 et 306 M USD) sans en choisir un, et rappelez son statut conditionnel/provisoire. Sources F-waste §5–6.</a:t>
            </a:r>
          </a:p>
        </p:txBody>
      </p:sp>
      <p:sp>
        <p:nvSpPr>
          <p:cNvPr id="4" name="Slide Number Placeholder 3"/>
          <p:cNvSpPr>
            <a:spLocks noGrp="1"/>
          </p:cNvSpPr>
          <p:nvPr>
            <p:ph type="sldNum" idx="5" sz="quarter"/>
          </p:nvPr>
        </p:nvSpPr>
        <p:spPr/>
      </p:sp>
    </p:spTree>
  </p:cSld>
  <p:clrMapOvr>
    <a:masterClrMapping/>
  </p:clrMapOvr>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 pont vers la mise en œuvre : comme c'est le secteur le plus incertain, on cible les gains MRV les moins chers — pesée, flux de données institutionnalisés, benchmarking. Nommez SONAGED et ANSD. Montrez la cartographie CRT 5. Insistez sur l'action n°1 : une nouvelle caractérisation des déchets pour solder la lacune UCG-2015. Sources R-waste §4–5 ; F-waste §4 ; F-mrv §3.</a:t>
            </a:r>
          </a:p>
        </p:txBody>
      </p:sp>
      <p:sp>
        <p:nvSpPr>
          <p:cNvPr id="4" name="Slide Number Placeholder 3"/>
          <p:cNvSpPr>
            <a:spLocks noGrp="1"/>
          </p:cNvSpPr>
          <p:nvPr>
            <p:ph type="sldNum" idx="5" sz="quarter"/>
          </p:nvPr>
        </p:nvSpPr>
        <p:spPr/>
      </p:sp>
    </p:spTree>
  </p:cSld>
  <p:clrMapOvr>
    <a:masterClrMapping/>
  </p:clrMapOvr>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Cochez les objectifs. Le message à emporter : les déchets sont la plus petite source mais la plus forte baisse relative, et la posture professionnelle a consisté à nommer la lacune de données plutôt qu'à la masquer. Rappelez les en attente.</a:t>
            </a:r>
          </a:p>
        </p:txBody>
      </p:sp>
      <p:sp>
        <p:nvSpPr>
          <p:cNvPr id="4" name="Slide Number Placeholder 3"/>
          <p:cNvSpPr>
            <a:spLocks noGrp="1"/>
          </p:cNvSpPr>
          <p:nvPr>
            <p:ph type="sldNum" idx="5" sz="quarter"/>
          </p:nvPr>
        </p:nvSpPr>
        <p:spPr/>
      </p:sp>
    </p:spTree>
  </p:cSld>
  <p:clrMapOvr>
    <a:masterClrMapping/>
  </p:clrMapOvr>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Faites décomposer le total déchets en solide + eaux usées et vérifier la somme (0,21 + 0,54 = 0,75). Comparez au BAU pour matérialiser la baisse de 73 %. Faites localiser la note de source CON (qui relie les chiffres aux infrastructures) et le caveat UCG-2015. Distribuez le corrigé. Démo modèle en direct.</a:t>
            </a:r>
          </a:p>
        </p:txBody>
      </p:sp>
      <p:sp>
        <p:nvSpPr>
          <p:cNvPr id="4" name="Slide Number Placeholder 3"/>
          <p:cNvSpPr>
            <a:spLocks noGrp="1"/>
          </p:cNvSpPr>
          <p:nvPr>
            <p:ph type="sldNum" idx="5" sz="quarter"/>
          </p:nvPr>
        </p:nvSpPr>
        <p:spPr/>
      </p:sp>
    </p:spTree>
  </p:cSld>
  <p:clrMapOvr>
    <a:masterClrMapping/>
  </p:clrMapOvr>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Refermez la boucle : additionnez les quatre secteurs et montrez l'alignement national en 2035 CON (15,71 vs cible 15,75). Rappelez que chaque secteur a son levier propre — réseau/transport, puits forestier, facteur clinker, méthane. C'est la transition vers le module MRV de l'après-midi, où l'on suit ces leviers indicateur par indicateur. Source 3_Sector_Totals.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Donnez des preuves concrètes que les fronts pionniers existent en Afrique même (Kenya, Éthiopie) — ce n'est pas une théorie de pays riches. Pour le transport, ancrez la hiérarchie Éviter–Reporter–Améliorer : d'abord réduire les besoins, puis reporter vers le rail/BRT, enfin électrifier. Le 2/3-roues et le bus électrique sont les gains les plus rapides et les moins coûteux. Sources : IEA Kenya 2024, GEV Outlook 2025, IPCC AR6 ch.10.</a:t>
            </a:r>
          </a:p>
        </p:txBody>
      </p:sp>
      <p:sp>
        <p:nvSpPr>
          <p:cNvPr id="4" name="Slide Number Placeholder 3"/>
          <p:cNvSpPr>
            <a:spLocks noGrp="1"/>
          </p:cNvSpPr>
          <p:nvPr>
            <p:ph type="sldNum" idx="5" sz="quarter"/>
          </p:nvPr>
        </p:nvSpPr>
        <p:spPr/>
      </p:sp>
    </p:spTree>
  </p:cSld>
  <p:clrMapOvr>
    <a:masterClrMapping/>
  </p:clrMapOvr>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Concluez en pont vers l'après-midi. Le matin a établi quoi baisse et pourquoi dans chaque secteur ; l'après-midi construit le système qui le prouve — le MRV et, le lendemain, le tableau de bord. Rappelez les items en attente comme un programme de travail honnête, pas comme des faiblesses. Terminez sur la question qui anime tout le système : « faisons-nous ce que nous avons promis ? »</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Montrez la trajectoire et insistez sur le contraste 2035 : le BAU continue de monter (13,92), le conditionnel redescend à 10,22. La vraie rupture est en 2050 — 0,80 MtCO₂e — quand le réseau est presque entièrement renouvelable. Rappelez la définition des trois scénarios et que UNCON et INCON sont le même scénario. Source 3_Sector_Totals colonne C.</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C'est la diapositive technique clé du bloc Énergie. Le facteur d'émission réseau est divisé par deux dans le scénario conditionnel entre 2025 et 2035, porté par 70 % de renouvelables. Faites le lien avec la couche A : c'est exactement le mécanisme « réseau plus vert → électrification plus puissante ». L'ambition 70 % est conditionnelle ; sans appui international, on reste à 35 %. Sources 7A_Electricity_Details L34→L44 (EF) et E44 (part RE).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Anticipez la question classique : « pourquoi le rail augmente-t-il alors que c'est censé être propre ? » Réponse : le report modal déplace des passagers de la route vers le rail ; les émissions rail montent un peu, mais les émissions routières évitées (1A3a) baissent beaucoup plus — l'effet net est une forte baisse. Rappelez que ces cinq lignes sont à l'intérieur de l'Énergie. Source 6_Calculations lignes 10–14.</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Présentez l'échelle financière sans entrer dans la logique budgétaire interne. Le cadre Énergie+Transport approche 16,3 Md USD, dominé par le transport (TER en tête). Sur le JETP, soyez précis et discipliné : seule la Phase 1 (2,75 Md USD) existe ; ne mentionnez jamais une Phase 2 — elle a été abandonnée. La priorité stratégique est le déploiement rapide des renouvelables pour éviter une sur-dépendance au gaz domestique. Sources 7D Table D.3 ; F-chain §6.</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Faites le pont entre comprendre la CDN et la suivre. Pour l'Énergie, deux indicateurs comptent par-dessus tout : le facteur d'émission du réseau et le degré d'électrification du transport. Nommez les institutions responsables (SENELEC, ANER, Transports) et leur fréquence. Soyez transparent : la cible de résultat « émissions du transport » n'est pas encore fixée — c'est un en attente assumé, pas une lacune cachée. Sources R-energy §5 ; F-mrv §2–3, §7.</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228600" cy="6858000"/>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070287" y="310896"/>
            <a:ext cx="1920240" cy="583273"/>
          </a:xfrm>
          <a:prstGeom prst="rect">
            <a:avLst/>
          </a:prstGeom>
        </p:spPr>
      </p:pic>
      <p:sp>
        <p:nvSpPr>
          <p:cNvPr id="5" name="TextBox 4"/>
          <p:cNvSpPr txBox="1"/>
          <p:nvPr/>
        </p:nvSpPr>
        <p:spPr>
          <a:xfrm>
            <a:off x="566928" y="1097280"/>
            <a:ext cx="9692640" cy="310896"/>
          </a:xfrm>
          <a:prstGeom prst="rect">
            <a:avLst/>
          </a:prstGeom>
          <a:noFill/>
        </p:spPr>
        <p:txBody>
          <a:bodyPr wrap="square" anchor="t" lIns="36576" rIns="36576" tIns="18288" bIns="18288">
            <a:spAutoFit/>
          </a:bodyPr>
          <a:lstStyle/>
          <a:p>
            <a:pPr algn="l"/>
            <a:r>
              <a:rPr sz="1200" b="1" i="0">
                <a:solidFill>
                  <a:srgbClr val="00953C"/>
                </a:solidFill>
                <a:latin typeface="Open Sans"/>
              </a:rPr>
              <a:t>RENFORCEMENT DES CAPACITÉS · MODULE M2 · JOUR 2 (MATIN)</a:t>
            </a:r>
          </a:p>
        </p:txBody>
      </p:sp>
      <p:sp>
        <p:nvSpPr>
          <p:cNvPr id="6" name="TextBox 5"/>
          <p:cNvSpPr txBox="1"/>
          <p:nvPr/>
        </p:nvSpPr>
        <p:spPr>
          <a:xfrm>
            <a:off x="566928" y="1481328"/>
            <a:ext cx="10607040" cy="1005840"/>
          </a:xfrm>
          <a:prstGeom prst="rect">
            <a:avLst/>
          </a:prstGeom>
          <a:noFill/>
        </p:spPr>
        <p:txBody>
          <a:bodyPr wrap="square" anchor="t" lIns="36576" rIns="36576" tIns="18288" bIns="18288">
            <a:spAutoFit/>
          </a:bodyPr>
          <a:lstStyle/>
          <a:p>
            <a:pPr algn="l"/>
            <a:r>
              <a:rPr sz="4000" b="1" i="0">
                <a:solidFill>
                  <a:srgbClr val="FFFFFF"/>
                </a:solidFill>
                <a:latin typeface="Open Sans"/>
              </a:rPr>
              <a:t>QUATRE SECTEURS, UNE COMPTABILITÉ</a:t>
            </a:r>
          </a:p>
        </p:txBody>
      </p:sp>
      <p:sp>
        <p:nvSpPr>
          <p:cNvPr id="7" name="Rectangle 6"/>
          <p:cNvSpPr/>
          <p:nvPr/>
        </p:nvSpPr>
        <p:spPr>
          <a:xfrm>
            <a:off x="566928" y="2542032"/>
            <a:ext cx="5029200" cy="45720"/>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66928" y="2670048"/>
            <a:ext cx="10241280" cy="457200"/>
          </a:xfrm>
          <a:prstGeom prst="rect">
            <a:avLst/>
          </a:prstGeom>
          <a:noFill/>
        </p:spPr>
        <p:txBody>
          <a:bodyPr wrap="square" anchor="t" lIns="36576" rIns="36576" tIns="18288" bIns="18288">
            <a:spAutoFit/>
          </a:bodyPr>
          <a:lstStyle/>
          <a:p>
            <a:pPr algn="l"/>
            <a:r>
              <a:rPr sz="2000" b="1" i="0">
                <a:solidFill>
                  <a:srgbClr val="FFFFFF"/>
                </a:solidFill>
                <a:latin typeface="Open Sans"/>
              </a:rPr>
              <a:t>Où sont les émissions du Sénégal — et comment les réduire</a:t>
            </a:r>
          </a:p>
        </p:txBody>
      </p:sp>
      <p:sp>
        <p:nvSpPr>
          <p:cNvPr id="9" name="TextBox 8"/>
          <p:cNvSpPr txBox="1"/>
          <p:nvPr/>
        </p:nvSpPr>
        <p:spPr>
          <a:xfrm>
            <a:off x="566928" y="3145536"/>
            <a:ext cx="10424160" cy="365760"/>
          </a:xfrm>
          <a:prstGeom prst="rect">
            <a:avLst/>
          </a:prstGeom>
          <a:noFill/>
        </p:spPr>
        <p:txBody>
          <a:bodyPr wrap="square" anchor="t" lIns="36576" rIns="36576" tIns="18288" bIns="18288">
            <a:spAutoFit/>
          </a:bodyPr>
          <a:lstStyle/>
          <a:p>
            <a:pPr algn="l"/>
            <a:r>
              <a:rPr sz="1400" b="0" i="1">
                <a:solidFill>
                  <a:srgbClr val="BFC5D1"/>
                </a:solidFill>
                <a:latin typeface="Open Sans"/>
              </a:rPr>
              <a:t>Énergie (incl. Transport) · AFOLU · IPPU · Déchets — équipe nationale (METE / DEEC)</a:t>
            </a:r>
          </a:p>
        </p:txBody>
      </p:sp>
      <p:sp>
        <p:nvSpPr>
          <p:cNvPr id="10" name="Rounded Rectangle 9"/>
          <p:cNvSpPr/>
          <p:nvPr/>
        </p:nvSpPr>
        <p:spPr>
          <a:xfrm>
            <a:off x="566928" y="3657600"/>
            <a:ext cx="2652445" cy="1188720"/>
          </a:xfrm>
          <a:prstGeom prst="roundRect">
            <a:avLst>
              <a:gd name="adj" fmla="val 7000"/>
            </a:avLst>
          </a:prstGeom>
          <a:solidFill>
            <a:srgbClr val="005A7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566928" y="3657600"/>
            <a:ext cx="2652445"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94944" y="3803904"/>
            <a:ext cx="2396413" cy="438912"/>
          </a:xfrm>
          <a:prstGeom prst="rect">
            <a:avLst/>
          </a:prstGeom>
          <a:noFill/>
        </p:spPr>
        <p:txBody>
          <a:bodyPr wrap="square" anchor="t" lIns="36576" rIns="36576" tIns="18288" bIns="18288">
            <a:spAutoFit/>
          </a:bodyPr>
          <a:lstStyle/>
          <a:p>
            <a:pPr algn="l"/>
            <a:r>
              <a:rPr sz="1150" b="1" i="0">
                <a:solidFill>
                  <a:srgbClr val="BFC5D1"/>
                </a:solidFill>
                <a:latin typeface="Open Sans"/>
              </a:rPr>
              <a:t>Énergie (incl. Transport)</a:t>
            </a:r>
          </a:p>
        </p:txBody>
      </p:sp>
      <p:sp>
        <p:nvSpPr>
          <p:cNvPr id="13" name="TextBox 12"/>
          <p:cNvSpPr txBox="1"/>
          <p:nvPr/>
        </p:nvSpPr>
        <p:spPr>
          <a:xfrm>
            <a:off x="694944" y="4187952"/>
            <a:ext cx="2396413" cy="420624"/>
          </a:xfrm>
          <a:prstGeom prst="rect">
            <a:avLst/>
          </a:prstGeom>
          <a:noFill/>
        </p:spPr>
        <p:txBody>
          <a:bodyPr wrap="square" anchor="t" lIns="36576" rIns="36576" tIns="18288" bIns="18288">
            <a:spAutoFit/>
          </a:bodyPr>
          <a:lstStyle/>
          <a:p>
            <a:pPr algn="l"/>
            <a:r>
              <a:rPr sz="2600" b="1" i="0">
                <a:solidFill>
                  <a:srgbClr val="62D32F"/>
                </a:solidFill>
                <a:latin typeface="Open Sans"/>
              </a:rPr>
              <a:t>11,55</a:t>
            </a:r>
          </a:p>
        </p:txBody>
      </p:sp>
      <p:sp>
        <p:nvSpPr>
          <p:cNvPr id="14" name="TextBox 13"/>
          <p:cNvSpPr txBox="1"/>
          <p:nvPr/>
        </p:nvSpPr>
        <p:spPr>
          <a:xfrm>
            <a:off x="694944" y="4590288"/>
            <a:ext cx="2396413" cy="219456"/>
          </a:xfrm>
          <a:prstGeom prst="rect">
            <a:avLst/>
          </a:prstGeom>
          <a:noFill/>
        </p:spPr>
        <p:txBody>
          <a:bodyPr wrap="square" anchor="t" lIns="36576" rIns="36576" tIns="18288" bIns="18288">
            <a:spAutoFit/>
          </a:bodyPr>
          <a:lstStyle/>
          <a:p>
            <a:pPr algn="l"/>
            <a:r>
              <a:rPr sz="1100" b="0" i="0">
                <a:solidFill>
                  <a:srgbClr val="BFC5D1"/>
                </a:solidFill>
                <a:latin typeface="Open Sans"/>
              </a:rPr>
              <a:t>≈ 49 %</a:t>
            </a:r>
          </a:p>
        </p:txBody>
      </p:sp>
      <p:sp>
        <p:nvSpPr>
          <p:cNvPr id="15" name="Rounded Rectangle 14"/>
          <p:cNvSpPr/>
          <p:nvPr/>
        </p:nvSpPr>
        <p:spPr>
          <a:xfrm>
            <a:off x="3420541" y="3657600"/>
            <a:ext cx="2652445" cy="1188720"/>
          </a:xfrm>
          <a:prstGeom prst="roundRect">
            <a:avLst>
              <a:gd name="adj" fmla="val 7000"/>
            </a:avLst>
          </a:prstGeom>
          <a:solidFill>
            <a:srgbClr val="005A7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3420541" y="3657600"/>
            <a:ext cx="2652445"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3548557" y="3803904"/>
            <a:ext cx="2396413" cy="438912"/>
          </a:xfrm>
          <a:prstGeom prst="rect">
            <a:avLst/>
          </a:prstGeom>
          <a:noFill/>
        </p:spPr>
        <p:txBody>
          <a:bodyPr wrap="square" anchor="t" lIns="36576" rIns="36576" tIns="18288" bIns="18288">
            <a:spAutoFit/>
          </a:bodyPr>
          <a:lstStyle/>
          <a:p>
            <a:pPr algn="l"/>
            <a:r>
              <a:rPr sz="1150" b="1" i="0">
                <a:solidFill>
                  <a:srgbClr val="BFC5D1"/>
                </a:solidFill>
                <a:latin typeface="Open Sans"/>
              </a:rPr>
              <a:t>AFOLU</a:t>
            </a:r>
          </a:p>
        </p:txBody>
      </p:sp>
      <p:sp>
        <p:nvSpPr>
          <p:cNvPr id="18" name="TextBox 17"/>
          <p:cNvSpPr txBox="1"/>
          <p:nvPr/>
        </p:nvSpPr>
        <p:spPr>
          <a:xfrm>
            <a:off x="3548557" y="4187952"/>
            <a:ext cx="2396413" cy="420624"/>
          </a:xfrm>
          <a:prstGeom prst="rect">
            <a:avLst/>
          </a:prstGeom>
          <a:noFill/>
        </p:spPr>
        <p:txBody>
          <a:bodyPr wrap="square" anchor="t" lIns="36576" rIns="36576" tIns="18288" bIns="18288">
            <a:spAutoFit/>
          </a:bodyPr>
          <a:lstStyle/>
          <a:p>
            <a:pPr algn="l"/>
            <a:r>
              <a:rPr sz="2600" b="1" i="0">
                <a:solidFill>
                  <a:srgbClr val="62D32F"/>
                </a:solidFill>
                <a:latin typeface="Open Sans"/>
              </a:rPr>
              <a:t>5,73</a:t>
            </a:r>
          </a:p>
        </p:txBody>
      </p:sp>
      <p:sp>
        <p:nvSpPr>
          <p:cNvPr id="19" name="TextBox 18"/>
          <p:cNvSpPr txBox="1"/>
          <p:nvPr/>
        </p:nvSpPr>
        <p:spPr>
          <a:xfrm>
            <a:off x="3548557" y="4590288"/>
            <a:ext cx="2396413" cy="219456"/>
          </a:xfrm>
          <a:prstGeom prst="rect">
            <a:avLst/>
          </a:prstGeom>
          <a:noFill/>
        </p:spPr>
        <p:txBody>
          <a:bodyPr wrap="square" anchor="t" lIns="36576" rIns="36576" tIns="18288" bIns="18288">
            <a:spAutoFit/>
          </a:bodyPr>
          <a:lstStyle/>
          <a:p>
            <a:pPr algn="l"/>
            <a:r>
              <a:rPr sz="1100" b="0" i="0">
                <a:solidFill>
                  <a:srgbClr val="BFC5D1"/>
                </a:solidFill>
                <a:latin typeface="Open Sans"/>
              </a:rPr>
              <a:t>≈ 25 %</a:t>
            </a:r>
          </a:p>
        </p:txBody>
      </p:sp>
      <p:sp>
        <p:nvSpPr>
          <p:cNvPr id="20" name="Rounded Rectangle 19"/>
          <p:cNvSpPr/>
          <p:nvPr/>
        </p:nvSpPr>
        <p:spPr>
          <a:xfrm>
            <a:off x="6274155" y="3657600"/>
            <a:ext cx="2652445" cy="1188720"/>
          </a:xfrm>
          <a:prstGeom prst="roundRect">
            <a:avLst>
              <a:gd name="adj" fmla="val 7000"/>
            </a:avLst>
          </a:prstGeom>
          <a:solidFill>
            <a:srgbClr val="005A7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6274155" y="3657600"/>
            <a:ext cx="2652445"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402171" y="3803904"/>
            <a:ext cx="2396413" cy="438912"/>
          </a:xfrm>
          <a:prstGeom prst="rect">
            <a:avLst/>
          </a:prstGeom>
          <a:noFill/>
        </p:spPr>
        <p:txBody>
          <a:bodyPr wrap="square" anchor="t" lIns="36576" rIns="36576" tIns="18288" bIns="18288">
            <a:spAutoFit/>
          </a:bodyPr>
          <a:lstStyle/>
          <a:p>
            <a:pPr algn="l"/>
            <a:r>
              <a:rPr sz="1150" b="1" i="0">
                <a:solidFill>
                  <a:srgbClr val="BFC5D1"/>
                </a:solidFill>
                <a:latin typeface="Open Sans"/>
              </a:rPr>
              <a:t>IPPU / PIUP</a:t>
            </a:r>
          </a:p>
        </p:txBody>
      </p:sp>
      <p:sp>
        <p:nvSpPr>
          <p:cNvPr id="23" name="TextBox 22"/>
          <p:cNvSpPr txBox="1"/>
          <p:nvPr/>
        </p:nvSpPr>
        <p:spPr>
          <a:xfrm>
            <a:off x="6402171" y="4187952"/>
            <a:ext cx="2396413" cy="420624"/>
          </a:xfrm>
          <a:prstGeom prst="rect">
            <a:avLst/>
          </a:prstGeom>
          <a:noFill/>
        </p:spPr>
        <p:txBody>
          <a:bodyPr wrap="square" anchor="t" lIns="36576" rIns="36576" tIns="18288" bIns="18288">
            <a:spAutoFit/>
          </a:bodyPr>
          <a:lstStyle/>
          <a:p>
            <a:pPr algn="l"/>
            <a:r>
              <a:rPr sz="2600" b="1" i="0">
                <a:solidFill>
                  <a:srgbClr val="62D32F"/>
                </a:solidFill>
                <a:latin typeface="Open Sans"/>
              </a:rPr>
              <a:t>4,63</a:t>
            </a:r>
          </a:p>
        </p:txBody>
      </p:sp>
      <p:sp>
        <p:nvSpPr>
          <p:cNvPr id="24" name="TextBox 23"/>
          <p:cNvSpPr txBox="1"/>
          <p:nvPr/>
        </p:nvSpPr>
        <p:spPr>
          <a:xfrm>
            <a:off x="6402171" y="4590288"/>
            <a:ext cx="2396413" cy="219456"/>
          </a:xfrm>
          <a:prstGeom prst="rect">
            <a:avLst/>
          </a:prstGeom>
          <a:noFill/>
        </p:spPr>
        <p:txBody>
          <a:bodyPr wrap="square" anchor="t" lIns="36576" rIns="36576" tIns="18288" bIns="18288">
            <a:spAutoFit/>
          </a:bodyPr>
          <a:lstStyle/>
          <a:p>
            <a:pPr algn="l"/>
            <a:r>
              <a:rPr sz="1100" b="0" i="0">
                <a:solidFill>
                  <a:srgbClr val="BFC5D1"/>
                </a:solidFill>
                <a:latin typeface="Open Sans"/>
              </a:rPr>
              <a:t>≈ 20 %</a:t>
            </a:r>
          </a:p>
        </p:txBody>
      </p:sp>
      <p:sp>
        <p:nvSpPr>
          <p:cNvPr id="25" name="Rounded Rectangle 24"/>
          <p:cNvSpPr/>
          <p:nvPr/>
        </p:nvSpPr>
        <p:spPr>
          <a:xfrm>
            <a:off x="9127769" y="3657600"/>
            <a:ext cx="2652445" cy="1188720"/>
          </a:xfrm>
          <a:prstGeom prst="roundRect">
            <a:avLst>
              <a:gd name="adj" fmla="val 7000"/>
            </a:avLst>
          </a:prstGeom>
          <a:solidFill>
            <a:srgbClr val="005A7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9127769" y="3657600"/>
            <a:ext cx="2652445"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9255785" y="3803904"/>
            <a:ext cx="2396413" cy="438912"/>
          </a:xfrm>
          <a:prstGeom prst="rect">
            <a:avLst/>
          </a:prstGeom>
          <a:noFill/>
        </p:spPr>
        <p:txBody>
          <a:bodyPr wrap="square" anchor="t" lIns="36576" rIns="36576" tIns="18288" bIns="18288">
            <a:spAutoFit/>
          </a:bodyPr>
          <a:lstStyle/>
          <a:p>
            <a:pPr algn="l"/>
            <a:r>
              <a:rPr sz="1150" b="1" i="0">
                <a:solidFill>
                  <a:srgbClr val="BFC5D1"/>
                </a:solidFill>
                <a:latin typeface="Open Sans"/>
              </a:rPr>
              <a:t>Déchets</a:t>
            </a:r>
          </a:p>
        </p:txBody>
      </p:sp>
      <p:sp>
        <p:nvSpPr>
          <p:cNvPr id="28" name="TextBox 27"/>
          <p:cNvSpPr txBox="1"/>
          <p:nvPr/>
        </p:nvSpPr>
        <p:spPr>
          <a:xfrm>
            <a:off x="9255785" y="4187952"/>
            <a:ext cx="2396413" cy="420624"/>
          </a:xfrm>
          <a:prstGeom prst="rect">
            <a:avLst/>
          </a:prstGeom>
          <a:noFill/>
        </p:spPr>
        <p:txBody>
          <a:bodyPr wrap="square" anchor="t" lIns="36576" rIns="36576" tIns="18288" bIns="18288">
            <a:spAutoFit/>
          </a:bodyPr>
          <a:lstStyle/>
          <a:p>
            <a:pPr algn="l"/>
            <a:r>
              <a:rPr sz="2600" b="1" i="0">
                <a:solidFill>
                  <a:srgbClr val="62D32F"/>
                </a:solidFill>
                <a:latin typeface="Open Sans"/>
              </a:rPr>
              <a:t>1,47</a:t>
            </a:r>
          </a:p>
        </p:txBody>
      </p:sp>
      <p:sp>
        <p:nvSpPr>
          <p:cNvPr id="29" name="TextBox 28"/>
          <p:cNvSpPr txBox="1"/>
          <p:nvPr/>
        </p:nvSpPr>
        <p:spPr>
          <a:xfrm>
            <a:off x="9255785" y="4590288"/>
            <a:ext cx="2396413" cy="219456"/>
          </a:xfrm>
          <a:prstGeom prst="rect">
            <a:avLst/>
          </a:prstGeom>
          <a:noFill/>
        </p:spPr>
        <p:txBody>
          <a:bodyPr wrap="square" anchor="t" lIns="36576" rIns="36576" tIns="18288" bIns="18288">
            <a:spAutoFit/>
          </a:bodyPr>
          <a:lstStyle/>
          <a:p>
            <a:pPr algn="l"/>
            <a:r>
              <a:rPr sz="1100" b="0" i="0">
                <a:solidFill>
                  <a:srgbClr val="BFC5D1"/>
                </a:solidFill>
                <a:latin typeface="Open Sans"/>
              </a:rPr>
              <a:t>≈ 6 %</a:t>
            </a:r>
          </a:p>
        </p:txBody>
      </p:sp>
      <p:sp>
        <p:nvSpPr>
          <p:cNvPr id="30" name="TextBox 29"/>
          <p:cNvSpPr txBox="1"/>
          <p:nvPr/>
        </p:nvSpPr>
        <p:spPr>
          <a:xfrm>
            <a:off x="566928" y="4992624"/>
            <a:ext cx="10424160" cy="365760"/>
          </a:xfrm>
          <a:prstGeom prst="rect">
            <a:avLst/>
          </a:prstGeom>
          <a:noFill/>
        </p:spPr>
        <p:txBody>
          <a:bodyPr wrap="square" anchor="t" lIns="36576" rIns="36576" tIns="18288" bIns="18288">
            <a:spAutoFit/>
          </a:bodyPr>
          <a:lstStyle/>
          <a:p>
            <a:pPr algn="l"/>
            <a:r>
              <a:rPr sz="1300" b="0" i="0">
                <a:solidFill>
                  <a:srgbClr val="BFC5D1"/>
                </a:solidFill>
                <a:latin typeface="Open Sans"/>
              </a:rPr>
              <a:t>4 secteurs de reporting CCNUCC — le transport est à l'intérieur de l'Énergie ; il n'y a pas de 5ᵉ secteur.</a:t>
            </a:r>
          </a:p>
        </p:txBody>
      </p:sp>
      <p:sp>
        <p:nvSpPr>
          <p:cNvPr id="31" name="TextBox 30"/>
          <p:cNvSpPr txBox="1"/>
          <p:nvPr/>
        </p:nvSpPr>
        <p:spPr>
          <a:xfrm>
            <a:off x="566928" y="5449824"/>
            <a:ext cx="7315200" cy="310896"/>
          </a:xfrm>
          <a:prstGeom prst="rect">
            <a:avLst/>
          </a:prstGeom>
          <a:noFill/>
        </p:spPr>
        <p:txBody>
          <a:bodyPr wrap="square" anchor="t" lIns="36576" rIns="36576" tIns="18288" bIns="18288">
            <a:spAutoFit/>
          </a:bodyPr>
          <a:lstStyle/>
          <a:p>
            <a:pPr algn="l"/>
            <a:r>
              <a:rPr sz="1100" b="0" i="0">
                <a:solidFill>
                  <a:srgbClr val="BFC5D1"/>
                </a:solidFill>
                <a:latin typeface="Open Sans"/>
              </a:rPr>
              <a:t>ECF-SEN-NDC03  ·  Jour 2 (matin)  ·  Dakar</a:t>
            </a:r>
          </a:p>
        </p:txBody>
      </p:sp>
      <p:sp>
        <p:nvSpPr>
          <p:cNvPr id="32" name="Rounded Rectangle 31"/>
          <p:cNvSpPr/>
          <p:nvPr/>
        </p:nvSpPr>
        <p:spPr>
          <a:xfrm>
            <a:off x="566928" y="5760720"/>
            <a:ext cx="4864608" cy="1100995"/>
          </a:xfrm>
          <a:prstGeom prst="roundRect">
            <a:avLst>
              <a:gd name="adj" fmla="val 10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3" name="Picture 32" descr="mete-2050pathway-iki-heat.png"/>
          <p:cNvPicPr>
            <a:picLocks noChangeAspect="1"/>
          </p:cNvPicPr>
          <p:nvPr/>
        </p:nvPicPr>
        <p:blipFill>
          <a:blip r:embed="rId3"/>
          <a:stretch>
            <a:fillRect/>
          </a:stretch>
        </p:blipFill>
        <p:spPr>
          <a:xfrm>
            <a:off x="713232" y="5907024"/>
            <a:ext cx="4572000" cy="808387"/>
          </a:xfrm>
          <a:prstGeom prst="rect">
            <a:avLst/>
          </a:prstGeom>
        </p:spPr>
      </p:pic>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ÉNERGIE · RÉCAP &amp; EXERCICE M2-EX A · DÉMO LIVE-MODEL</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2100" b="1" i="0">
                <a:solidFill>
                  <a:srgbClr val="FFFFFF"/>
                </a:solidFill>
                <a:latin typeface="Open Sans"/>
              </a:rPr>
              <a:t>Récap : vous savez lire la manette du réseau — maintenant, faites bouger l'aiguille vous-mêmes</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10 / 40</a:t>
            </a:r>
          </a:p>
        </p:txBody>
      </p:sp>
      <p:sp>
        <p:nvSpPr>
          <p:cNvPr id="11" name="Rounded Rectangle 10"/>
          <p:cNvSpPr/>
          <p:nvPr/>
        </p:nvSpPr>
        <p:spPr>
          <a:xfrm>
            <a:off x="365760" y="1371600"/>
            <a:ext cx="5592927" cy="4352544"/>
          </a:xfrm>
          <a:prstGeom prst="roundRect">
            <a:avLst>
              <a:gd name="adj" fmla="val 45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365760" y="1371600"/>
            <a:ext cx="5592927"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03504" y="1517904"/>
            <a:ext cx="5117439" cy="384048"/>
          </a:xfrm>
          <a:prstGeom prst="rect">
            <a:avLst/>
          </a:prstGeom>
          <a:noFill/>
        </p:spPr>
        <p:txBody>
          <a:bodyPr wrap="square" anchor="t" lIns="36576" rIns="36576" tIns="18288" bIns="18288">
            <a:spAutoFit/>
          </a:bodyPr>
          <a:lstStyle/>
          <a:p>
            <a:pPr algn="l"/>
            <a:r>
              <a:rPr sz="1300" b="1" i="0">
                <a:solidFill>
                  <a:srgbClr val="003E51"/>
                </a:solidFill>
                <a:latin typeface="Open Sans"/>
              </a:rPr>
              <a:t>RÉCAP VS OBJECTIFS</a:t>
            </a:r>
          </a:p>
        </p:txBody>
      </p:sp>
      <p:sp>
        <p:nvSpPr>
          <p:cNvPr id="14" name="TextBox 13"/>
          <p:cNvSpPr txBox="1"/>
          <p:nvPr/>
        </p:nvSpPr>
        <p:spPr>
          <a:xfrm>
            <a:off x="603504" y="2011680"/>
            <a:ext cx="5117439" cy="3566160"/>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 transport ⊂ Énergie</a:t>
            </a:r>
          </a:p>
          <a:p>
            <a:pPr algn="l" marL="237744" indent="-237744">
              <a:lnSpc>
                <a:spcPct val="102000"/>
              </a:lnSpc>
              <a:spcBef>
                <a:spcPts val="900"/>
              </a:spcBef>
            </a:pPr>
            <a:r>
              <a:rPr sz="1500">
                <a:solidFill>
                  <a:srgbClr val="114A7D"/>
                </a:solidFill>
                <a:latin typeface="Open Sans"/>
              </a:rPr>
              <a:t>›  ✓ réseau plus vert → électrification plus puissante</a:t>
            </a:r>
          </a:p>
          <a:p>
            <a:pPr algn="l" marL="237744" indent="-237744">
              <a:lnSpc>
                <a:spcPct val="102000"/>
              </a:lnSpc>
              <a:spcBef>
                <a:spcPts val="900"/>
              </a:spcBef>
            </a:pPr>
            <a:r>
              <a:rPr sz="1500">
                <a:solidFill>
                  <a:srgbClr val="114A7D"/>
                </a:solidFill>
                <a:latin typeface="Open Sans"/>
              </a:rPr>
              <a:t>›  ✓ EF CON 0,270 → 0,135 et 70 % RE en 2035</a:t>
            </a:r>
          </a:p>
          <a:p>
            <a:pPr algn="l" marL="237744" indent="-237744">
              <a:lnSpc>
                <a:spcPct val="102000"/>
              </a:lnSpc>
              <a:spcBef>
                <a:spcPts val="900"/>
              </a:spcBef>
            </a:pPr>
            <a:r>
              <a:rPr sz="1500">
                <a:solidFill>
                  <a:srgbClr val="114A7D"/>
                </a:solidFill>
                <a:latin typeface="Open Sans"/>
              </a:rPr>
              <a:t>›  ✓ indicateurs MRV (EF réseau, électrification transport)</a:t>
            </a:r>
          </a:p>
        </p:txBody>
      </p:sp>
      <p:sp>
        <p:nvSpPr>
          <p:cNvPr id="15" name="Rounded Rectangle 14"/>
          <p:cNvSpPr/>
          <p:nvPr/>
        </p:nvSpPr>
        <p:spPr>
          <a:xfrm>
            <a:off x="6233007" y="1371600"/>
            <a:ext cx="5592927" cy="4352544"/>
          </a:xfrm>
          <a:prstGeom prst="roundRect">
            <a:avLst>
              <a:gd name="adj" fmla="val 45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6233007" y="1371600"/>
            <a:ext cx="5592927"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470751" y="1517904"/>
            <a:ext cx="5117439" cy="384048"/>
          </a:xfrm>
          <a:prstGeom prst="rect">
            <a:avLst/>
          </a:prstGeom>
          <a:noFill/>
        </p:spPr>
        <p:txBody>
          <a:bodyPr wrap="square" anchor="t" lIns="36576" rIns="36576" tIns="18288" bIns="18288">
            <a:spAutoFit/>
          </a:bodyPr>
          <a:lstStyle/>
          <a:p>
            <a:pPr algn="l"/>
            <a:r>
              <a:rPr sz="1300" b="1" i="0">
                <a:solidFill>
                  <a:srgbClr val="62D32F"/>
                </a:solidFill>
                <a:latin typeface="Open Sans"/>
              </a:rPr>
              <a:t>EXERCICE M2-EX a</a:t>
            </a:r>
          </a:p>
        </p:txBody>
      </p:sp>
      <p:sp>
        <p:nvSpPr>
          <p:cNvPr id="18" name="TextBox 17"/>
          <p:cNvSpPr txBox="1"/>
          <p:nvPr/>
        </p:nvSpPr>
        <p:spPr>
          <a:xfrm>
            <a:off x="6470751" y="2011680"/>
            <a:ext cx="5117439" cy="3566160"/>
          </a:xfrm>
          <a:prstGeom prst="rect">
            <a:avLst/>
          </a:prstGeom>
          <a:noFill/>
        </p:spPr>
        <p:txBody>
          <a:bodyPr wrap="square" lIns="36576" rIns="36576">
            <a:spAutoFit/>
          </a:bodyPr>
          <a:lstStyle/>
          <a:p>
            <a:pPr algn="l" marL="237744" indent="-237744">
              <a:lnSpc>
                <a:spcPct val="102000"/>
              </a:lnSpc>
              <a:spcBef>
                <a:spcPts val="0"/>
              </a:spcBef>
            </a:pPr>
            <a:r>
              <a:rPr sz="1500">
                <a:solidFill>
                  <a:srgbClr val="FFFFFF"/>
                </a:solidFill>
                <a:latin typeface="Open Sans"/>
              </a:rPr>
              <a:t>›  Dans 7A_Electricity_Details, modifier la part RE 2035 CON (E44) de 70 % → 60 %.</a:t>
            </a:r>
          </a:p>
          <a:p>
            <a:pPr algn="l" marL="237744" indent="-237744">
              <a:lnSpc>
                <a:spcPct val="102000"/>
              </a:lnSpc>
              <a:spcBef>
                <a:spcPts val="900"/>
              </a:spcBef>
            </a:pPr>
            <a:r>
              <a:rPr sz="1500">
                <a:solidFill>
                  <a:srgbClr val="FFFFFF"/>
                </a:solidFill>
                <a:latin typeface="Open Sans"/>
              </a:rPr>
              <a:t>›  Observer l'effet sur le facteur d'émission réseau et le total Énergie ; puis revenir à 70 %.</a:t>
            </a:r>
          </a:p>
          <a:p>
            <a:pPr algn="l" marL="237744" indent="-237744">
              <a:lnSpc>
                <a:spcPct val="102000"/>
              </a:lnSpc>
              <a:spcBef>
                <a:spcPts val="900"/>
              </a:spcBef>
            </a:pPr>
            <a:r>
              <a:rPr sz="1500">
                <a:solidFill>
                  <a:srgbClr val="FFFFFF"/>
                </a:solidFill>
                <a:latin typeface="Open Sans"/>
              </a:rPr>
              <a:t>›  Lire le sous-total transport dans 6_Calculations (lignes 10–14). Worksheet FR/EN + corrigé fournis.</a:t>
            </a:r>
          </a:p>
        </p:txBody>
      </p:sp>
      <p:sp>
        <p:nvSpPr>
          <p:cNvPr id="19" name="TextBox 18"/>
          <p:cNvSpPr txBox="1"/>
          <p:nvPr/>
        </p:nvSpPr>
        <p:spPr>
          <a:xfrm>
            <a:off x="365760" y="5852160"/>
            <a:ext cx="11460175" cy="310896"/>
          </a:xfrm>
          <a:prstGeom prst="rect">
            <a:avLst/>
          </a:prstGeom>
          <a:noFill/>
        </p:spPr>
        <p:txBody>
          <a:bodyPr wrap="square" anchor="ctr" lIns="36576" rIns="36576" tIns="18288" bIns="18288">
            <a:spAutoFit/>
          </a:bodyPr>
          <a:lstStyle/>
          <a:p>
            <a:pPr algn="l"/>
            <a:r>
              <a:rPr sz="1200" b="0" i="1">
                <a:solidFill>
                  <a:srgbClr val="808CA2"/>
                </a:solidFill>
                <a:latin typeface="Open Sans"/>
              </a:rPr>
              <a:t>[DEMO LIVE-MODEL] — ouvrir le classeur du modèle à l'écran.</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SECTEUR 2 · AFOLU · OBJECTIFS</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À la fin de ce bloc, vous saurez pourquoi l'AFOLU peut faire ou défaire la cible — et où le débat reste ouvert</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11 / 40</a:t>
            </a:r>
          </a:p>
        </p:txBody>
      </p:sp>
      <p:sp>
        <p:nvSpPr>
          <p:cNvPr id="11" name="Rounded Rectangle 10"/>
          <p:cNvSpPr/>
          <p:nvPr/>
        </p:nvSpPr>
        <p:spPr>
          <a:xfrm>
            <a:off x="365760" y="1371600"/>
            <a:ext cx="11460175" cy="5010912"/>
          </a:xfrm>
          <a:prstGeom prst="roundRect">
            <a:avLst>
              <a:gd name="adj" fmla="val 45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365760" y="1371600"/>
            <a:ext cx="11460175"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03504" y="1517904"/>
            <a:ext cx="10984687" cy="384048"/>
          </a:xfrm>
          <a:prstGeom prst="rect">
            <a:avLst/>
          </a:prstGeom>
          <a:noFill/>
        </p:spPr>
        <p:txBody>
          <a:bodyPr wrap="square" anchor="t" lIns="36576" rIns="36576" tIns="18288" bIns="18288">
            <a:spAutoFit/>
          </a:bodyPr>
          <a:lstStyle/>
          <a:p>
            <a:pPr algn="l"/>
            <a:r>
              <a:rPr sz="1300" b="1" i="0">
                <a:solidFill>
                  <a:srgbClr val="003E51"/>
                </a:solidFill>
                <a:latin typeface="Open Sans"/>
              </a:rPr>
              <a:t>OBJECTIFS D'APPRENTISSAGE</a:t>
            </a:r>
          </a:p>
        </p:txBody>
      </p:sp>
      <p:sp>
        <p:nvSpPr>
          <p:cNvPr id="14" name="TextBox 13"/>
          <p:cNvSpPr txBox="1"/>
          <p:nvPr/>
        </p:nvSpPr>
        <p:spPr>
          <a:xfrm>
            <a:off x="603504" y="2011680"/>
            <a:ext cx="10984687" cy="4224528"/>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Comprendre que l'AFOLU est le seul secteur pouvant être un puits net (négatif) ou une source.</a:t>
            </a:r>
          </a:p>
          <a:p>
            <a:pPr algn="l" marL="237744" indent="-237744">
              <a:lnSpc>
                <a:spcPct val="102000"/>
              </a:lnSpc>
              <a:spcBef>
                <a:spcPts val="900"/>
              </a:spcBef>
            </a:pPr>
            <a:r>
              <a:rPr sz="1500">
                <a:solidFill>
                  <a:srgbClr val="114A7D"/>
                </a:solidFill>
                <a:latin typeface="Open Sans"/>
              </a:rPr>
              <a:t>›  Distinguer ce qui se mesure de ce qui se définit (terres gérées, niveaux de référence forestiers).</a:t>
            </a:r>
          </a:p>
          <a:p>
            <a:pPr algn="l" marL="237744" indent="-237744">
              <a:lnSpc>
                <a:spcPct val="102000"/>
              </a:lnSpc>
              <a:spcBef>
                <a:spcPts val="900"/>
              </a:spcBef>
            </a:pPr>
            <a:r>
              <a:rPr sz="1500">
                <a:solidFill>
                  <a:srgbClr val="114A7D"/>
                </a:solidFill>
                <a:latin typeface="Open Sans"/>
              </a:rPr>
              <a:t>›  Lire les chiffres : AFOLU net 5,73 (2025) → 2,89 MtCO₂e (2035 CON), puits forestier −10,71 MtCO₂e.</a:t>
            </a:r>
          </a:p>
          <a:p>
            <a:pPr algn="l" marL="237744" indent="-237744">
              <a:lnSpc>
                <a:spcPct val="102000"/>
              </a:lnSpc>
              <a:spcBef>
                <a:spcPts val="900"/>
              </a:spcBef>
            </a:pPr>
            <a:r>
              <a:rPr sz="1500">
                <a:solidFill>
                  <a:srgbClr val="114A7D"/>
                </a:solidFill>
                <a:latin typeface="Open Sans"/>
              </a:rPr>
              <a:t>›  Présenter honnêtement le différend ouvert sur le taux mangrove (modèle vs DEFCCS) — en attente, à ne pas trancher.</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AFOLU · COUCHE A · COMPRENDRE</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L'AFOLU combine agriculture et terres : c'est le seul secteur qui peut absorber autant qu'émettre</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12 / 40</a:t>
            </a:r>
          </a:p>
        </p:txBody>
      </p:sp>
      <p:sp>
        <p:nvSpPr>
          <p:cNvPr id="11" name="TextBox 10"/>
          <p:cNvSpPr txBox="1"/>
          <p:nvPr/>
        </p:nvSpPr>
        <p:spPr>
          <a:xfrm>
            <a:off x="365760" y="1371600"/>
            <a:ext cx="11460175" cy="5010912"/>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AFOLU = émissions agricoles (CH₄ rizières/élevage, N₂O sols) + flux CO₂ des terres (forêts, cultures, prairies, zones humides). Seul secteur pouvant être un puits net.</a:t>
            </a:r>
          </a:p>
          <a:p>
            <a:pPr algn="l" marL="237744" indent="-237744">
              <a:lnSpc>
                <a:spcPct val="102000"/>
              </a:lnSpc>
              <a:spcBef>
                <a:spcPts val="1000"/>
              </a:spcBef>
            </a:pPr>
            <a:r>
              <a:rPr sz="1500">
                <a:solidFill>
                  <a:srgbClr val="114A7D"/>
                </a:solidFill>
                <a:latin typeface="Open Sans"/>
              </a:rPr>
              <a:t>›  Choix méthodologique déterminant = terres gérées comme proxy : tout flux sur terre gérée est compté comme anthropique (IPCC 2006). Deux pays aux écosystèmes identiques peuvent déclarer des puits très différents selon ce qu'ils classent « géré ».</a:t>
            </a:r>
          </a:p>
          <a:p>
            <a:pPr algn="l" marL="237744" indent="-237744">
              <a:lnSpc>
                <a:spcPct val="102000"/>
              </a:lnSpc>
              <a:spcBef>
                <a:spcPts val="1000"/>
              </a:spcBef>
            </a:pPr>
            <a:r>
              <a:rPr sz="1500">
                <a:solidFill>
                  <a:srgbClr val="114A7D"/>
                </a:solidFill>
                <a:latin typeface="Open Sans"/>
              </a:rPr>
              <a:t>›  Système de Tiers IPCC : Tier 1 (défauts) → Tier 2 (facteurs nationaux) → Tier 3 (modèles/mesures). Cinq qualités : transparence, exhaustivité, cohérence, comparabilité, exactitude.</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AFOLU · COUCHE A · FORÊT-MRV / REDD+ &amp; CARBONE BLEU</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Un puits forestier ne vaut que par son niveau de référence — et la science du carbone bleu reste débattue</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13 / 40</a:t>
            </a:r>
          </a:p>
        </p:txBody>
      </p:sp>
      <p:sp>
        <p:nvSpPr>
          <p:cNvPr id="11" name="TextBox 10"/>
          <p:cNvSpPr txBox="1"/>
          <p:nvPr/>
        </p:nvSpPr>
        <p:spPr>
          <a:xfrm>
            <a:off x="365760" y="1371600"/>
            <a:ext cx="11460175" cy="4352544"/>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REDD+ (Cadre de Varsovie) = 4 piliers : Stratégie nationale · Système national de suivi des forêts (NFMS) · Niveau de référence (FREL/FRL) · Système d'information sur les sauvegardes. Méthode : télédétection (activité) × inventaire forestier de terrain (facteur d'émission).</a:t>
            </a:r>
          </a:p>
          <a:p>
            <a:pPr algn="l" marL="237744" indent="-237744">
              <a:lnSpc>
                <a:spcPct val="102000"/>
              </a:lnSpc>
              <a:spcBef>
                <a:spcPts val="1000"/>
              </a:spcBef>
            </a:pPr>
            <a:r>
              <a:rPr sz="1500">
                <a:solidFill>
                  <a:srgbClr val="114A7D"/>
                </a:solidFill>
                <a:latin typeface="Open Sans"/>
              </a:rPr>
              <a:t>›  Mangroves / carbone bleu : séquestration par hectare élevée (~10× une forêt tropicale mature, NOAA ; ~3–5 Mg C/ha/an publiés), mais la science est non résolue — efficacité de la restauration discutée (Williamson &amp; Gattuso 2022), potentiel mondial &lt; 1 % des émissions (IPCC 2021). Grand par hectare, petit en agrégé.</a:t>
            </a:r>
          </a:p>
        </p:txBody>
      </p:sp>
      <p:sp>
        <p:nvSpPr>
          <p:cNvPr id="12" name="Rounded Rectangle 11"/>
          <p:cNvSpPr/>
          <p:nvPr/>
        </p:nvSpPr>
        <p:spPr>
          <a:xfrm>
            <a:off x="365760" y="5815584"/>
            <a:ext cx="11460175" cy="566928"/>
          </a:xfrm>
          <a:prstGeom prst="roundRect">
            <a:avLst>
              <a:gd name="adj" fmla="val 10000"/>
            </a:avLst>
          </a:prstGeom>
          <a:solidFill>
            <a:srgbClr val="FFE9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365760" y="5815584"/>
            <a:ext cx="64008" cy="566928"/>
          </a:xfrm>
          <a:prstGeom prst="rect">
            <a:avLst/>
          </a:prstGeom>
          <a:solidFill>
            <a:srgbClr val="FF572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566928" y="5852160"/>
            <a:ext cx="11094415" cy="493776"/>
          </a:xfrm>
          <a:prstGeom prst="rect">
            <a:avLst/>
          </a:prstGeom>
          <a:noFill/>
        </p:spPr>
        <p:txBody>
          <a:bodyPr wrap="square" anchor="ctr" lIns="36576" rIns="36576" tIns="18288" bIns="18288">
            <a:spAutoFit/>
          </a:bodyPr>
          <a:lstStyle/>
          <a:p>
            <a:pPr algn="l"/>
            <a:r>
              <a:rPr sz="1250" b="1" i="0">
                <a:solidFill>
                  <a:srgbClr val="7A2E00"/>
                </a:solidFill>
                <a:latin typeface="Open Sans"/>
              </a:rPr>
              <a:t>EN ATTENTE (OUVERT) — le taux de séquestration mangrove à retenir n'est pas réconcilié entre le modèle et DEFCCS. Cette couche ne tranche pas : question méthodologique ouverte.</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AFOLU · COUCHE B · DU PUITS À LA SOURCE</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L'AFOLU bascule du puits (2010) à la source (dès 2020), puis le conditionnel le ramène à 2,89 MtCO₂e en 2035</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14 / 40</a:t>
            </a:r>
          </a:p>
        </p:txBody>
      </p:sp>
      <p:sp>
        <p:nvSpPr>
          <p:cNvPr id="11" name="TextBox 10"/>
          <p:cNvSpPr txBox="1"/>
          <p:nvPr/>
        </p:nvSpPr>
        <p:spPr>
          <a:xfrm>
            <a:off x="365760" y="1371600"/>
            <a:ext cx="11460175" cy="237744"/>
          </a:xfrm>
          <a:prstGeom prst="rect">
            <a:avLst/>
          </a:prstGeom>
          <a:noFill/>
        </p:spPr>
        <p:txBody>
          <a:bodyPr wrap="square" anchor="t" lIns="36576" rIns="36576" tIns="18288" bIns="18288">
            <a:spAutoFit/>
          </a:bodyPr>
          <a:lstStyle/>
          <a:p>
            <a:pPr algn="l"/>
            <a:r>
              <a:rPr sz="1100" b="1" i="0">
                <a:solidFill>
                  <a:srgbClr val="808CA2"/>
                </a:solidFill>
                <a:latin typeface="Open Sans"/>
              </a:rPr>
              <a:t>AFOLU net (MtCO₂e)</a:t>
            </a:r>
          </a:p>
        </p:txBody>
      </p:sp>
      <p:graphicFrame>
        <p:nvGraphicFramePr>
          <p:cNvPr id="12" name="Table 11"/>
          <p:cNvGraphicFramePr>
            <a:graphicFrameLocks noGrp="1"/>
          </p:cNvGraphicFramePr>
          <p:nvPr/>
        </p:nvGraphicFramePr>
        <p:xfrm>
          <a:off x="365760" y="1627632"/>
          <a:ext cx="11460175" cy="2633472"/>
        </p:xfrm>
        <a:graphic>
          <a:graphicData uri="http://schemas.openxmlformats.org/drawingml/2006/table">
            <a:tbl>
              <a:tblPr>
                <a:tableStyleId>{5C22544A-7EE6-4342-B048-85BDC9FD1C3A}</a:tableStyleId>
              </a:tblPr>
              <a:tblGrid>
                <a:gridCol w="3291840"/>
                <a:gridCol w="8168335"/>
              </a:tblGrid>
              <a:tr h="329184">
                <a:tc>
                  <a:txBody>
                    <a:bodyPr wrap="square"/>
                    <a:lstStyle/>
                    <a:p>
                      <a:pPr algn="l"/>
                      <a:r>
                        <a:rPr sz="1250" b="1">
                          <a:solidFill>
                            <a:srgbClr val="FFFFFF"/>
                          </a:solidFill>
                          <a:latin typeface="Open Sans"/>
                        </a:rPr>
                        <a:t>Année · Scénario</a:t>
                      </a:r>
                    </a:p>
                  </a:txBody>
                  <a:tcPr marL="73152" marR="73152" marT="9144" marB="9144" anchor="ctr">
                    <a:solidFill>
                      <a:srgbClr val="003E51"/>
                    </a:solidFill>
                  </a:tcPr>
                </a:tc>
                <a:tc>
                  <a:txBody>
                    <a:bodyPr wrap="square"/>
                    <a:lstStyle/>
                    <a:p>
                      <a:pPr algn="r"/>
                      <a:r>
                        <a:rPr sz="1250" b="1">
                          <a:solidFill>
                            <a:srgbClr val="FFFFFF"/>
                          </a:solidFill>
                          <a:latin typeface="Open Sans"/>
                        </a:rPr>
                        <a:t>AFOLU net (MtCO₂e)</a:t>
                      </a:r>
                    </a:p>
                  </a:txBody>
                  <a:tcPr marL="73152" marR="73152" marT="9144" marB="9144" anchor="ctr">
                    <a:solidFill>
                      <a:srgbClr val="003E51"/>
                    </a:solidFill>
                  </a:tcPr>
                </a:tc>
              </a:tr>
              <a:tr h="329184">
                <a:tc>
                  <a:txBody>
                    <a:bodyPr wrap="square"/>
                    <a:lstStyle/>
                    <a:p>
                      <a:pPr algn="l"/>
                      <a:r>
                        <a:rPr sz="1250" b="0">
                          <a:solidFill>
                            <a:srgbClr val="114A7D"/>
                          </a:solidFill>
                          <a:latin typeface="Open Sans"/>
                        </a:rPr>
                        <a:t>2010</a:t>
                      </a:r>
                    </a:p>
                  </a:txBody>
                  <a:tcPr marL="73152" marR="73152" marT="9144" marB="9144" anchor="ctr">
                    <a:solidFill>
                      <a:srgbClr val="FFFFFF"/>
                    </a:solidFill>
                  </a:tcPr>
                </a:tc>
                <a:tc>
                  <a:txBody>
                    <a:bodyPr wrap="square"/>
                    <a:lstStyle/>
                    <a:p>
                      <a:pPr algn="r"/>
                      <a:r>
                        <a:rPr sz="1250" b="0">
                          <a:solidFill>
                            <a:srgbClr val="114A7D"/>
                          </a:solidFill>
                          <a:latin typeface="Open Sans"/>
                        </a:rPr>
                        <a:t>−3,54</a:t>
                      </a:r>
                    </a:p>
                  </a:txBody>
                  <a:tcPr marL="73152" marR="73152" marT="9144" marB="9144" anchor="ctr">
                    <a:solidFill>
                      <a:srgbClr val="FFFFFF"/>
                    </a:solidFill>
                  </a:tcPr>
                </a:tc>
              </a:tr>
              <a:tr h="329184">
                <a:tc>
                  <a:txBody>
                    <a:bodyPr wrap="square"/>
                    <a:lstStyle/>
                    <a:p>
                      <a:pPr algn="l"/>
                      <a:r>
                        <a:rPr sz="1250" b="0">
                          <a:solidFill>
                            <a:srgbClr val="114A7D"/>
                          </a:solidFill>
                          <a:latin typeface="Open Sans"/>
                        </a:rPr>
                        <a:t>2015</a:t>
                      </a:r>
                    </a:p>
                  </a:txBody>
                  <a:tcPr marL="73152" marR="73152" marT="9144" marB="9144" anchor="ctr">
                    <a:solidFill>
                      <a:srgbClr val="E6E9EE"/>
                    </a:solidFill>
                  </a:tcPr>
                </a:tc>
                <a:tc>
                  <a:txBody>
                    <a:bodyPr wrap="square"/>
                    <a:lstStyle/>
                    <a:p>
                      <a:pPr algn="r"/>
                      <a:r>
                        <a:rPr sz="1250" b="0">
                          <a:solidFill>
                            <a:srgbClr val="114A7D"/>
                          </a:solidFill>
                          <a:latin typeface="Open Sans"/>
                        </a:rPr>
                        <a:t>−1,49</a:t>
                      </a:r>
                    </a:p>
                  </a:txBody>
                  <a:tcPr marL="73152" marR="73152" marT="9144" marB="9144" anchor="ctr">
                    <a:solidFill>
                      <a:srgbClr val="E6E9EE"/>
                    </a:solidFill>
                  </a:tcPr>
                </a:tc>
              </a:tr>
              <a:tr h="329184">
                <a:tc>
                  <a:txBody>
                    <a:bodyPr wrap="square"/>
                    <a:lstStyle/>
                    <a:p>
                      <a:pPr algn="l"/>
                      <a:r>
                        <a:rPr sz="1250" b="0">
                          <a:solidFill>
                            <a:srgbClr val="114A7D"/>
                          </a:solidFill>
                          <a:latin typeface="Open Sans"/>
                        </a:rPr>
                        <a:t>2020</a:t>
                      </a:r>
                    </a:p>
                  </a:txBody>
                  <a:tcPr marL="73152" marR="73152" marT="9144" marB="9144" anchor="ctr">
                    <a:solidFill>
                      <a:srgbClr val="FFFFFF"/>
                    </a:solidFill>
                  </a:tcPr>
                </a:tc>
                <a:tc>
                  <a:txBody>
                    <a:bodyPr wrap="square"/>
                    <a:lstStyle/>
                    <a:p>
                      <a:pPr algn="r"/>
                      <a:r>
                        <a:rPr sz="1250" b="0">
                          <a:solidFill>
                            <a:srgbClr val="114A7D"/>
                          </a:solidFill>
                          <a:latin typeface="Open Sans"/>
                        </a:rPr>
                        <a:t>3,18</a:t>
                      </a:r>
                    </a:p>
                  </a:txBody>
                  <a:tcPr marL="73152" marR="73152" marT="9144" marB="9144" anchor="ctr">
                    <a:solidFill>
                      <a:srgbClr val="FFFFFF"/>
                    </a:solidFill>
                  </a:tcPr>
                </a:tc>
              </a:tr>
              <a:tr h="329184">
                <a:tc>
                  <a:txBody>
                    <a:bodyPr wrap="square"/>
                    <a:lstStyle/>
                    <a:p>
                      <a:pPr algn="l"/>
                      <a:r>
                        <a:rPr sz="1250" b="0">
                          <a:solidFill>
                            <a:srgbClr val="114A7D"/>
                          </a:solidFill>
                          <a:latin typeface="Open Sans"/>
                        </a:rPr>
                        <a:t>2025</a:t>
                      </a:r>
                    </a:p>
                  </a:txBody>
                  <a:tcPr marL="73152" marR="73152" marT="9144" marB="9144" anchor="ctr">
                    <a:solidFill>
                      <a:srgbClr val="E6E9EE"/>
                    </a:solidFill>
                  </a:tcPr>
                </a:tc>
                <a:tc>
                  <a:txBody>
                    <a:bodyPr wrap="square"/>
                    <a:lstStyle/>
                    <a:p>
                      <a:pPr algn="r"/>
                      <a:r>
                        <a:rPr sz="1250" b="0">
                          <a:solidFill>
                            <a:srgbClr val="114A7D"/>
                          </a:solidFill>
                          <a:latin typeface="Open Sans"/>
                        </a:rPr>
                        <a:t>5,73</a:t>
                      </a:r>
                    </a:p>
                  </a:txBody>
                  <a:tcPr marL="73152" marR="73152" marT="9144" marB="9144" anchor="ctr">
                    <a:solidFill>
                      <a:srgbClr val="E6E9EE"/>
                    </a:solidFill>
                  </a:tcPr>
                </a:tc>
              </a:tr>
              <a:tr h="329184">
                <a:tc>
                  <a:txBody>
                    <a:bodyPr wrap="square"/>
                    <a:lstStyle/>
                    <a:p>
                      <a:pPr algn="l"/>
                      <a:r>
                        <a:rPr sz="1250" b="0">
                          <a:solidFill>
                            <a:srgbClr val="114A7D"/>
                          </a:solidFill>
                          <a:latin typeface="Open Sans"/>
                        </a:rPr>
                        <a:t>2030 CON</a:t>
                      </a:r>
                    </a:p>
                  </a:txBody>
                  <a:tcPr marL="73152" marR="73152" marT="9144" marB="9144" anchor="ctr">
                    <a:solidFill>
                      <a:srgbClr val="FFFFFF"/>
                    </a:solidFill>
                  </a:tcPr>
                </a:tc>
                <a:tc>
                  <a:txBody>
                    <a:bodyPr wrap="square"/>
                    <a:lstStyle/>
                    <a:p>
                      <a:pPr algn="r"/>
                      <a:r>
                        <a:rPr sz="1250" b="0">
                          <a:solidFill>
                            <a:srgbClr val="114A7D"/>
                          </a:solidFill>
                          <a:latin typeface="Open Sans"/>
                        </a:rPr>
                        <a:t>2,81</a:t>
                      </a:r>
                    </a:p>
                  </a:txBody>
                  <a:tcPr marL="73152" marR="73152" marT="9144" marB="9144" anchor="ctr">
                    <a:solidFill>
                      <a:srgbClr val="FFFFFF"/>
                    </a:solidFill>
                  </a:tcPr>
                </a:tc>
              </a:tr>
              <a:tr h="329184">
                <a:tc>
                  <a:txBody>
                    <a:bodyPr wrap="square"/>
                    <a:lstStyle/>
                    <a:p>
                      <a:pPr algn="l"/>
                      <a:r>
                        <a:rPr sz="1250" b="1">
                          <a:solidFill>
                            <a:srgbClr val="003E51"/>
                          </a:solidFill>
                          <a:latin typeface="Open Sans"/>
                        </a:rPr>
                        <a:t>2035 CON</a:t>
                      </a:r>
                    </a:p>
                  </a:txBody>
                  <a:tcPr marL="73152" marR="73152" marT="9144" marB="9144" anchor="ctr">
                    <a:solidFill>
                      <a:srgbClr val="BFC5D1"/>
                    </a:solidFill>
                  </a:tcPr>
                </a:tc>
                <a:tc>
                  <a:txBody>
                    <a:bodyPr wrap="square"/>
                    <a:lstStyle/>
                    <a:p>
                      <a:pPr algn="r"/>
                      <a:r>
                        <a:rPr sz="1250" b="1">
                          <a:solidFill>
                            <a:srgbClr val="003E51"/>
                          </a:solidFill>
                          <a:latin typeface="Open Sans"/>
                        </a:rPr>
                        <a:t>2,89</a:t>
                      </a:r>
                    </a:p>
                  </a:txBody>
                  <a:tcPr marL="73152" marR="73152" marT="9144" marB="9144" anchor="ctr">
                    <a:solidFill>
                      <a:srgbClr val="BFC5D1"/>
                    </a:solidFill>
                  </a:tcPr>
                </a:tc>
              </a:tr>
              <a:tr h="329184">
                <a:tc>
                  <a:txBody>
                    <a:bodyPr wrap="square"/>
                    <a:lstStyle/>
                    <a:p>
                      <a:pPr algn="l"/>
                      <a:r>
                        <a:rPr sz="1250" b="0">
                          <a:solidFill>
                            <a:srgbClr val="114A7D"/>
                          </a:solidFill>
                          <a:latin typeface="Open Sans"/>
                        </a:rPr>
                        <a:t>2050 CON</a:t>
                      </a:r>
                    </a:p>
                  </a:txBody>
                  <a:tcPr marL="73152" marR="73152" marT="9144" marB="9144" anchor="ctr">
                    <a:solidFill>
                      <a:srgbClr val="FFFFFF"/>
                    </a:solidFill>
                  </a:tcPr>
                </a:tc>
                <a:tc>
                  <a:txBody>
                    <a:bodyPr wrap="square"/>
                    <a:lstStyle/>
                    <a:p>
                      <a:pPr algn="r"/>
                      <a:r>
                        <a:rPr sz="1250" b="0">
                          <a:solidFill>
                            <a:srgbClr val="114A7D"/>
                          </a:solidFill>
                          <a:latin typeface="Open Sans"/>
                        </a:rPr>
                        <a:t>4,70</a:t>
                      </a:r>
                    </a:p>
                  </a:txBody>
                  <a:tcPr marL="73152" marR="73152" marT="9144" marB="9144" anchor="ctr">
                    <a:solidFill>
                      <a:srgbClr val="FFFFFF"/>
                    </a:solidFill>
                  </a:tcPr>
                </a:tc>
              </a:tr>
            </a:tbl>
          </a:graphicData>
        </a:graphic>
      </p:graphicFrame>
      <p:sp>
        <p:nvSpPr>
          <p:cNvPr id="13" name="TextBox 12"/>
          <p:cNvSpPr txBox="1"/>
          <p:nvPr/>
        </p:nvSpPr>
        <p:spPr>
          <a:xfrm>
            <a:off x="365760" y="4407408"/>
            <a:ext cx="11460175" cy="822960"/>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L'AFOLU était un puits net (négatif) en 2010–2015, devient source dès 2020 : le puits forestier rétrécit plus vite que l'agriculture ne croît.</a:t>
            </a:r>
          </a:p>
          <a:p>
            <a:pPr algn="l" marL="237744" indent="-237744">
              <a:lnSpc>
                <a:spcPct val="102000"/>
              </a:lnSpc>
              <a:spcBef>
                <a:spcPts val="1000"/>
              </a:spcBef>
            </a:pPr>
            <a:r>
              <a:rPr sz="1500">
                <a:solidFill>
                  <a:srgbClr val="114A7D"/>
                </a:solidFill>
                <a:latin typeface="Open Sans"/>
              </a:rPr>
              <a:t>›  Note structurelle : l'en-tête AFOLU est une valeur nette = agriculture (positif) − puits forestier (négatif), et elle est codée en dur dans 3_Sector_Totals!D (cross-check bottom-up dans 6_Calculations).</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AFOLU · COUCHE B · LE PUITS QUI FAIT LE TRAVAIL</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Le puits forestier conditionnel se renforce de −6,45 à −10,71 MtCO₂e : reboisement, restauration, RNA, feux maîtrisés</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15 / 40</a:t>
            </a:r>
          </a:p>
        </p:txBody>
      </p:sp>
      <p:sp>
        <p:nvSpPr>
          <p:cNvPr id="11" name="TextBox 10"/>
          <p:cNvSpPr txBox="1"/>
          <p:nvPr/>
        </p:nvSpPr>
        <p:spPr>
          <a:xfrm>
            <a:off x="365760" y="1371600"/>
            <a:ext cx="11460175" cy="237744"/>
          </a:xfrm>
          <a:prstGeom prst="rect">
            <a:avLst/>
          </a:prstGeom>
          <a:noFill/>
        </p:spPr>
        <p:txBody>
          <a:bodyPr wrap="square" anchor="t" lIns="36576" rIns="36576" tIns="18288" bIns="18288">
            <a:spAutoFit/>
          </a:bodyPr>
          <a:lstStyle/>
          <a:p>
            <a:pPr algn="l"/>
            <a:r>
              <a:rPr sz="1100" b="1" i="0">
                <a:solidFill>
                  <a:srgbClr val="808CA2"/>
                </a:solidFill>
                <a:latin typeface="Open Sans"/>
              </a:rPr>
              <a:t>Bilan forestier net annuel (MtCO₂e)</a:t>
            </a:r>
          </a:p>
        </p:txBody>
      </p:sp>
      <p:graphicFrame>
        <p:nvGraphicFramePr>
          <p:cNvPr id="12" name="Table 11"/>
          <p:cNvGraphicFramePr>
            <a:graphicFrameLocks noGrp="1"/>
          </p:cNvGraphicFramePr>
          <p:nvPr/>
        </p:nvGraphicFramePr>
        <p:xfrm>
          <a:off x="365760" y="1627632"/>
          <a:ext cx="11460175" cy="1536192"/>
        </p:xfrm>
        <a:graphic>
          <a:graphicData uri="http://schemas.openxmlformats.org/drawingml/2006/table">
            <a:tbl>
              <a:tblPr>
                <a:tableStyleId>{5C22544A-7EE6-4342-B048-85BDC9FD1C3A}</a:tableStyleId>
              </a:tblPr>
              <a:tblGrid>
                <a:gridCol w="5973775"/>
                <a:gridCol w="1828800"/>
                <a:gridCol w="1828800"/>
                <a:gridCol w="1828800"/>
              </a:tblGrid>
              <a:tr h="384048">
                <a:tc>
                  <a:txBody>
                    <a:bodyPr wrap="square"/>
                    <a:lstStyle/>
                    <a:p>
                      <a:pPr algn="l"/>
                      <a:r>
                        <a:rPr sz="1250" b="1">
                          <a:solidFill>
                            <a:srgbClr val="FFFFFF"/>
                          </a:solidFill>
                          <a:latin typeface="Open Sans"/>
                        </a:rPr>
                        <a:t>Scénario</a:t>
                      </a:r>
                    </a:p>
                  </a:txBody>
                  <a:tcPr marL="73152" marR="73152" marT="9144" marB="9144" anchor="ctr">
                    <a:solidFill>
                      <a:srgbClr val="003E51"/>
                    </a:solidFill>
                  </a:tcPr>
                </a:tc>
                <a:tc>
                  <a:txBody>
                    <a:bodyPr wrap="square"/>
                    <a:lstStyle/>
                    <a:p>
                      <a:pPr algn="r"/>
                      <a:r>
                        <a:rPr sz="1250" b="1">
                          <a:solidFill>
                            <a:srgbClr val="FFFFFF"/>
                          </a:solidFill>
                          <a:latin typeface="Open Sans"/>
                        </a:rPr>
                        <a:t>2025</a:t>
                      </a:r>
                    </a:p>
                  </a:txBody>
                  <a:tcPr marL="73152" marR="73152" marT="9144" marB="9144" anchor="ctr">
                    <a:solidFill>
                      <a:srgbClr val="003E51"/>
                    </a:solidFill>
                  </a:tcPr>
                </a:tc>
                <a:tc>
                  <a:txBody>
                    <a:bodyPr wrap="square"/>
                    <a:lstStyle/>
                    <a:p>
                      <a:pPr algn="r"/>
                      <a:r>
                        <a:rPr sz="1250" b="1">
                          <a:solidFill>
                            <a:srgbClr val="FFFFFF"/>
                          </a:solidFill>
                          <a:latin typeface="Open Sans"/>
                        </a:rPr>
                        <a:t>2030</a:t>
                      </a:r>
                    </a:p>
                  </a:txBody>
                  <a:tcPr marL="73152" marR="73152" marT="9144" marB="9144" anchor="ctr">
                    <a:solidFill>
                      <a:srgbClr val="003E51"/>
                    </a:solidFill>
                  </a:tcPr>
                </a:tc>
                <a:tc>
                  <a:txBody>
                    <a:bodyPr wrap="square"/>
                    <a:lstStyle/>
                    <a:p>
                      <a:pPr algn="r"/>
                      <a:r>
                        <a:rPr sz="1250" b="1">
                          <a:solidFill>
                            <a:srgbClr val="FFFFFF"/>
                          </a:solidFill>
                          <a:latin typeface="Open Sans"/>
                        </a:rPr>
                        <a:t>2035</a:t>
                      </a:r>
                    </a:p>
                  </a:txBody>
                  <a:tcPr marL="73152" marR="73152" marT="9144" marB="9144" anchor="ctr">
                    <a:solidFill>
                      <a:srgbClr val="003E51"/>
                    </a:solidFill>
                  </a:tcPr>
                </a:tc>
              </a:tr>
              <a:tr h="384048">
                <a:tc>
                  <a:txBody>
                    <a:bodyPr wrap="square"/>
                    <a:lstStyle/>
                    <a:p>
                      <a:pPr algn="l"/>
                      <a:r>
                        <a:rPr sz="1250" b="0">
                          <a:solidFill>
                            <a:srgbClr val="114A7D"/>
                          </a:solidFill>
                          <a:latin typeface="Open Sans"/>
                        </a:rPr>
                        <a:t>BAU</a:t>
                      </a:r>
                    </a:p>
                  </a:txBody>
                  <a:tcPr marL="73152" marR="73152" marT="9144" marB="9144" anchor="ctr">
                    <a:solidFill>
                      <a:srgbClr val="FFFFFF"/>
                    </a:solidFill>
                  </a:tcPr>
                </a:tc>
                <a:tc>
                  <a:txBody>
                    <a:bodyPr wrap="square"/>
                    <a:lstStyle/>
                    <a:p>
                      <a:pPr algn="r"/>
                      <a:r>
                        <a:rPr sz="1250" b="0">
                          <a:solidFill>
                            <a:srgbClr val="114A7D"/>
                          </a:solidFill>
                          <a:latin typeface="Open Sans"/>
                        </a:rPr>
                        <a:t>−4,43</a:t>
                      </a:r>
                    </a:p>
                  </a:txBody>
                  <a:tcPr marL="73152" marR="73152" marT="9144" marB="9144" anchor="ctr">
                    <a:solidFill>
                      <a:srgbClr val="FFFFFF"/>
                    </a:solidFill>
                  </a:tcPr>
                </a:tc>
                <a:tc>
                  <a:txBody>
                    <a:bodyPr wrap="square"/>
                    <a:lstStyle/>
                    <a:p>
                      <a:pPr algn="r"/>
                      <a:r>
                        <a:rPr sz="1250" b="0">
                          <a:solidFill>
                            <a:srgbClr val="114A7D"/>
                          </a:solidFill>
                          <a:latin typeface="Open Sans"/>
                        </a:rPr>
                        <a:t>−4,43</a:t>
                      </a:r>
                    </a:p>
                  </a:txBody>
                  <a:tcPr marL="73152" marR="73152" marT="9144" marB="9144" anchor="ctr">
                    <a:solidFill>
                      <a:srgbClr val="FFFFFF"/>
                    </a:solidFill>
                  </a:tcPr>
                </a:tc>
                <a:tc>
                  <a:txBody>
                    <a:bodyPr wrap="square"/>
                    <a:lstStyle/>
                    <a:p>
                      <a:pPr algn="r"/>
                      <a:r>
                        <a:rPr sz="1250" b="0">
                          <a:solidFill>
                            <a:srgbClr val="114A7D"/>
                          </a:solidFill>
                          <a:latin typeface="Open Sans"/>
                        </a:rPr>
                        <a:t>−4,43</a:t>
                      </a:r>
                    </a:p>
                  </a:txBody>
                  <a:tcPr marL="73152" marR="73152" marT="9144" marB="9144" anchor="ctr">
                    <a:solidFill>
                      <a:srgbClr val="FFFFFF"/>
                    </a:solidFill>
                  </a:tcPr>
                </a:tc>
              </a:tr>
              <a:tr h="384048">
                <a:tc>
                  <a:txBody>
                    <a:bodyPr wrap="square"/>
                    <a:lstStyle/>
                    <a:p>
                      <a:pPr algn="l"/>
                      <a:r>
                        <a:rPr sz="1250" b="0">
                          <a:solidFill>
                            <a:srgbClr val="114A7D"/>
                          </a:solidFill>
                          <a:latin typeface="Open Sans"/>
                        </a:rPr>
                        <a:t>UNCON</a:t>
                      </a:r>
                    </a:p>
                  </a:txBody>
                  <a:tcPr marL="73152" marR="73152" marT="9144" marB="9144" anchor="ctr">
                    <a:solidFill>
                      <a:srgbClr val="E6E9EE"/>
                    </a:solidFill>
                  </a:tcPr>
                </a:tc>
                <a:tc>
                  <a:txBody>
                    <a:bodyPr wrap="square"/>
                    <a:lstStyle/>
                    <a:p>
                      <a:pPr algn="r"/>
                      <a:r>
                        <a:rPr sz="1250" b="0">
                          <a:solidFill>
                            <a:srgbClr val="114A7D"/>
                          </a:solidFill>
                          <a:latin typeface="Open Sans"/>
                        </a:rPr>
                        <a:t>−5,66</a:t>
                      </a:r>
                    </a:p>
                  </a:txBody>
                  <a:tcPr marL="73152" marR="73152" marT="9144" marB="9144" anchor="ctr">
                    <a:solidFill>
                      <a:srgbClr val="E6E9EE"/>
                    </a:solidFill>
                  </a:tcPr>
                </a:tc>
                <a:tc>
                  <a:txBody>
                    <a:bodyPr wrap="square"/>
                    <a:lstStyle/>
                    <a:p>
                      <a:pPr algn="r"/>
                      <a:r>
                        <a:rPr sz="1250" b="0">
                          <a:solidFill>
                            <a:srgbClr val="114A7D"/>
                          </a:solidFill>
                          <a:latin typeface="Open Sans"/>
                        </a:rPr>
                        <a:t>−6,74</a:t>
                      </a:r>
                    </a:p>
                  </a:txBody>
                  <a:tcPr marL="73152" marR="73152" marT="9144" marB="9144" anchor="ctr">
                    <a:solidFill>
                      <a:srgbClr val="E6E9EE"/>
                    </a:solidFill>
                  </a:tcPr>
                </a:tc>
                <a:tc>
                  <a:txBody>
                    <a:bodyPr wrap="square"/>
                    <a:lstStyle/>
                    <a:p>
                      <a:pPr algn="r"/>
                      <a:r>
                        <a:rPr sz="1250" b="0">
                          <a:solidFill>
                            <a:srgbClr val="114A7D"/>
                          </a:solidFill>
                          <a:latin typeface="Open Sans"/>
                        </a:rPr>
                        <a:t>−6,74</a:t>
                      </a:r>
                    </a:p>
                  </a:txBody>
                  <a:tcPr marL="73152" marR="73152" marT="9144" marB="9144" anchor="ctr">
                    <a:solidFill>
                      <a:srgbClr val="E6E9EE"/>
                    </a:solidFill>
                  </a:tcPr>
                </a:tc>
              </a:tr>
              <a:tr h="384048">
                <a:tc>
                  <a:txBody>
                    <a:bodyPr wrap="square"/>
                    <a:lstStyle/>
                    <a:p>
                      <a:pPr algn="l"/>
                      <a:r>
                        <a:rPr sz="1250" b="1">
                          <a:solidFill>
                            <a:srgbClr val="003E51"/>
                          </a:solidFill>
                          <a:latin typeface="Open Sans"/>
                        </a:rPr>
                        <a:t>CON</a:t>
                      </a:r>
                    </a:p>
                  </a:txBody>
                  <a:tcPr marL="73152" marR="73152" marT="9144" marB="9144" anchor="ctr">
                    <a:solidFill>
                      <a:srgbClr val="BFC5D1"/>
                    </a:solidFill>
                  </a:tcPr>
                </a:tc>
                <a:tc>
                  <a:txBody>
                    <a:bodyPr wrap="square"/>
                    <a:lstStyle/>
                    <a:p>
                      <a:pPr algn="r"/>
                      <a:r>
                        <a:rPr sz="1250" b="1">
                          <a:solidFill>
                            <a:srgbClr val="003E51"/>
                          </a:solidFill>
                          <a:latin typeface="Open Sans"/>
                        </a:rPr>
                        <a:t>−6,45</a:t>
                      </a:r>
                    </a:p>
                  </a:txBody>
                  <a:tcPr marL="73152" marR="73152" marT="9144" marB="9144" anchor="ctr">
                    <a:solidFill>
                      <a:srgbClr val="BFC5D1"/>
                    </a:solidFill>
                  </a:tcPr>
                </a:tc>
                <a:tc>
                  <a:txBody>
                    <a:bodyPr wrap="square"/>
                    <a:lstStyle/>
                    <a:p>
                      <a:pPr algn="r"/>
                      <a:r>
                        <a:rPr sz="1250" b="1">
                          <a:solidFill>
                            <a:srgbClr val="003E51"/>
                          </a:solidFill>
                          <a:latin typeface="Open Sans"/>
                        </a:rPr>
                        <a:t>−10,71</a:t>
                      </a:r>
                    </a:p>
                  </a:txBody>
                  <a:tcPr marL="73152" marR="73152" marT="9144" marB="9144" anchor="ctr">
                    <a:solidFill>
                      <a:srgbClr val="BFC5D1"/>
                    </a:solidFill>
                  </a:tcPr>
                </a:tc>
                <a:tc>
                  <a:txBody>
                    <a:bodyPr wrap="square"/>
                    <a:lstStyle/>
                    <a:p>
                      <a:pPr algn="r"/>
                      <a:r>
                        <a:rPr sz="1250" b="1">
                          <a:solidFill>
                            <a:srgbClr val="003E51"/>
                          </a:solidFill>
                          <a:latin typeface="Open Sans"/>
                        </a:rPr>
                        <a:t>−10,71</a:t>
                      </a:r>
                    </a:p>
                  </a:txBody>
                  <a:tcPr marL="73152" marR="73152" marT="9144" marB="9144" anchor="ctr">
                    <a:solidFill>
                      <a:srgbClr val="BFC5D1"/>
                    </a:solidFill>
                  </a:tcPr>
                </a:tc>
              </a:tr>
            </a:tbl>
          </a:graphicData>
        </a:graphic>
      </p:graphicFrame>
      <p:sp>
        <p:nvSpPr>
          <p:cNvPr id="13" name="TextBox 12"/>
          <p:cNvSpPr txBox="1"/>
          <p:nvPr/>
        </p:nvSpPr>
        <p:spPr>
          <a:xfrm>
            <a:off x="365760" y="3310128"/>
            <a:ext cx="11460175" cy="822960"/>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Leviers CON (hectares cumulés 2025–2034) : nouvelle gestion forestière 760 000 ha, restauration 283 500 ha, expansion RNA 617 420 ha, déforestation en baisse, surface brûlée en forte baisse.</a:t>
            </a:r>
          </a:p>
          <a:p>
            <a:pPr algn="l" marL="237744" indent="-237744">
              <a:lnSpc>
                <a:spcPct val="102000"/>
              </a:lnSpc>
              <a:spcBef>
                <a:spcPts val="1000"/>
              </a:spcBef>
            </a:pPr>
            <a:r>
              <a:rPr sz="1500">
                <a:solidFill>
                  <a:srgbClr val="114A7D"/>
                </a:solidFill>
                <a:latin typeface="Open Sans"/>
              </a:rPr>
              <a:t>›  Le puits conditionnel monte en charge (phase-in) : −6,45 en 2025 puis plateau à −10,71 dès 2030.</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AFOLU · COUCHE B · ⚠ POINT DE MÉTHODE OUVERT</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Point de méthode OUVERT : le taux mangrove est corrigé à 4,5 tCO₂/ha/an, mais la classification DEFCCS (3.B.1 vs 3.B.5) reste en attente</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16 / 40</a:t>
            </a:r>
          </a:p>
        </p:txBody>
      </p:sp>
      <p:sp>
        <p:nvSpPr>
          <p:cNvPr id="11" name="TextBox 10"/>
          <p:cNvSpPr txBox="1"/>
          <p:nvPr/>
        </p:nvSpPr>
        <p:spPr>
          <a:xfrm>
            <a:off x="365760" y="1371600"/>
            <a:ext cx="11460175" cy="237744"/>
          </a:xfrm>
          <a:prstGeom prst="rect">
            <a:avLst/>
          </a:prstGeom>
          <a:noFill/>
        </p:spPr>
        <p:txBody>
          <a:bodyPr wrap="square" anchor="t" lIns="36576" rIns="36576" tIns="18288" bIns="18288">
            <a:spAutoFit/>
          </a:bodyPr>
          <a:lstStyle/>
          <a:p>
            <a:pPr algn="l"/>
            <a:r>
              <a:rPr sz="1100" b="1" i="0">
                <a:solidFill>
                  <a:srgbClr val="808CA2"/>
                </a:solidFill>
                <a:latin typeface="Open Sans"/>
              </a:rPr>
              <a:t>Les deux positions</a:t>
            </a:r>
          </a:p>
        </p:txBody>
      </p:sp>
      <p:graphicFrame>
        <p:nvGraphicFramePr>
          <p:cNvPr id="12" name="Table 11"/>
          <p:cNvGraphicFramePr>
            <a:graphicFrameLocks noGrp="1"/>
          </p:cNvGraphicFramePr>
          <p:nvPr/>
        </p:nvGraphicFramePr>
        <p:xfrm>
          <a:off x="365760" y="1627632"/>
          <a:ext cx="11460175" cy="2496312"/>
        </p:xfrm>
        <a:graphic>
          <a:graphicData uri="http://schemas.openxmlformats.org/drawingml/2006/table">
            <a:tbl>
              <a:tblPr>
                <a:tableStyleId>{5C22544A-7EE6-4342-B048-85BDC9FD1C3A}</a:tableStyleId>
              </a:tblPr>
              <a:tblGrid>
                <a:gridCol w="6705295"/>
                <a:gridCol w="2377440"/>
                <a:gridCol w="2377440"/>
              </a:tblGrid>
              <a:tr h="832104">
                <a:tc>
                  <a:txBody>
                    <a:bodyPr wrap="square"/>
                    <a:lstStyle/>
                    <a:p>
                      <a:pPr algn="l"/>
                      <a:r>
                        <a:rPr sz="1250" b="1">
                          <a:solidFill>
                            <a:srgbClr val="FFFFFF"/>
                          </a:solidFill>
                          <a:latin typeface="Open Sans"/>
                        </a:rPr>
                        <a:t>Position</a:t>
                      </a:r>
                    </a:p>
                  </a:txBody>
                  <a:tcPr marL="73152" marR="73152" marT="9144" marB="9144" anchor="ctr">
                    <a:solidFill>
                      <a:srgbClr val="003E51"/>
                    </a:solidFill>
                  </a:tcPr>
                </a:tc>
                <a:tc>
                  <a:txBody>
                    <a:bodyPr wrap="square"/>
                    <a:lstStyle/>
                    <a:p>
                      <a:pPr algn="ctr"/>
                      <a:r>
                        <a:rPr sz="1250" b="1">
                          <a:solidFill>
                            <a:srgbClr val="FFFFFF"/>
                          </a:solidFill>
                          <a:latin typeface="Open Sans"/>
                        </a:rPr>
                        <a:t>Taux</a:t>
                      </a:r>
                    </a:p>
                  </a:txBody>
                  <a:tcPr marL="73152" marR="73152" marT="9144" marB="9144" anchor="ctr">
                    <a:solidFill>
                      <a:srgbClr val="003E51"/>
                    </a:solidFill>
                  </a:tcPr>
                </a:tc>
                <a:tc>
                  <a:txBody>
                    <a:bodyPr wrap="square"/>
                    <a:lstStyle/>
                    <a:p>
                      <a:pPr algn="ctr"/>
                      <a:r>
                        <a:rPr sz="1250" b="1">
                          <a:solidFill>
                            <a:srgbClr val="FFFFFF"/>
                          </a:solidFill>
                          <a:latin typeface="Open Sans"/>
                        </a:rPr>
                        <a:t>Ce que c'est</a:t>
                      </a:r>
                    </a:p>
                  </a:txBody>
                  <a:tcPr marL="73152" marR="73152" marT="9144" marB="9144" anchor="ctr">
                    <a:solidFill>
                      <a:srgbClr val="003E51"/>
                    </a:solidFill>
                  </a:tcPr>
                </a:tc>
              </a:tr>
              <a:tr h="832104">
                <a:tc>
                  <a:txBody>
                    <a:bodyPr wrap="square"/>
                    <a:lstStyle/>
                    <a:p>
                      <a:pPr algn="l"/>
                      <a:r>
                        <a:rPr sz="1250" b="0">
                          <a:solidFill>
                            <a:srgbClr val="114A7D"/>
                          </a:solidFill>
                          <a:latin typeface="Open Sans"/>
                        </a:rPr>
                        <a:t>Modèle d'origine (ancienne version)</a:t>
                      </a:r>
                    </a:p>
                  </a:txBody>
                  <a:tcPr marL="73152" marR="73152" marT="9144" marB="9144" anchor="ctr">
                    <a:solidFill>
                      <a:srgbClr val="FFFFFF"/>
                    </a:solidFill>
                  </a:tcPr>
                </a:tc>
                <a:tc>
                  <a:txBody>
                    <a:bodyPr wrap="square"/>
                    <a:lstStyle/>
                    <a:p>
                      <a:pPr algn="ctr"/>
                      <a:r>
                        <a:rPr sz="1250" b="0">
                          <a:solidFill>
                            <a:srgbClr val="114A7D"/>
                          </a:solidFill>
                          <a:latin typeface="Open Sans"/>
                        </a:rPr>
                        <a:t>12,3 tCO₂/ha/an</a:t>
                      </a:r>
                    </a:p>
                  </a:txBody>
                  <a:tcPr marL="73152" marR="73152" marT="9144" marB="9144" anchor="ctr">
                    <a:solidFill>
                      <a:srgbClr val="FFFFFF"/>
                    </a:solidFill>
                  </a:tcPr>
                </a:tc>
                <a:tc>
                  <a:txBody>
                    <a:bodyPr wrap="square"/>
                    <a:lstStyle/>
                    <a:p>
                      <a:pPr algn="ctr"/>
                      <a:r>
                        <a:rPr sz="1250" b="0">
                          <a:solidFill>
                            <a:srgbClr val="114A7D"/>
                          </a:solidFill>
                          <a:latin typeface="Open Sans"/>
                        </a:rPr>
                        <a:t>un coefficient à vie (123,2 tCO₂/ha) lu comme un taux annuel</a:t>
                      </a:r>
                    </a:p>
                  </a:txBody>
                  <a:tcPr marL="73152" marR="73152" marT="9144" marB="9144" anchor="ctr">
                    <a:solidFill>
                      <a:srgbClr val="FFFFFF"/>
                    </a:solidFill>
                  </a:tcPr>
                </a:tc>
              </a:tr>
              <a:tr h="832104">
                <a:tc>
                  <a:txBody>
                    <a:bodyPr wrap="square"/>
                    <a:lstStyle/>
                    <a:p>
                      <a:pPr algn="l"/>
                      <a:r>
                        <a:rPr sz="1250" b="0">
                          <a:solidFill>
                            <a:srgbClr val="114A7D"/>
                          </a:solidFill>
                          <a:latin typeface="Open Sans"/>
                        </a:rPr>
                        <a:t>Dr. Fall / DEFCCS</a:t>
                      </a:r>
                    </a:p>
                  </a:txBody>
                  <a:tcPr marL="73152" marR="73152" marT="9144" marB="9144" anchor="ctr">
                    <a:solidFill>
                      <a:srgbClr val="E6E9EE"/>
                    </a:solidFill>
                  </a:tcPr>
                </a:tc>
                <a:tc>
                  <a:txBody>
                    <a:bodyPr wrap="square"/>
                    <a:lstStyle/>
                    <a:p>
                      <a:pPr algn="ctr"/>
                      <a:r>
                        <a:rPr sz="1250" b="0">
                          <a:solidFill>
                            <a:srgbClr val="114A7D"/>
                          </a:solidFill>
                          <a:latin typeface="Open Sans"/>
                        </a:rPr>
                        <a:t>4,5 tCO₂/ha/an</a:t>
                      </a:r>
                    </a:p>
                  </a:txBody>
                  <a:tcPr marL="73152" marR="73152" marT="9144" marB="9144" anchor="ctr">
                    <a:solidFill>
                      <a:srgbClr val="E6E9EE"/>
                    </a:solidFill>
                  </a:tcPr>
                </a:tc>
                <a:tc>
                  <a:txBody>
                    <a:bodyPr wrap="square"/>
                    <a:lstStyle/>
                    <a:p>
                      <a:pPr algn="ctr"/>
                      <a:r>
                        <a:rPr sz="1250" b="0">
                          <a:solidFill>
                            <a:srgbClr val="114A7D"/>
                          </a:solidFill>
                          <a:latin typeface="Open Sans"/>
                        </a:rPr>
                        <a:t>valeur biomasse-seule Forest-Land Tier 1 (IPCC 2006, forêt tropicale sèche 4,0–5,3)</a:t>
                      </a:r>
                    </a:p>
                  </a:txBody>
                  <a:tcPr marL="73152" marR="73152" marT="9144" marB="9144" anchor="ctr">
                    <a:solidFill>
                      <a:srgbClr val="E6E9EE"/>
                    </a:solidFill>
                  </a:tcPr>
                </a:tc>
              </a:tr>
            </a:tbl>
          </a:graphicData>
        </a:graphic>
      </p:graphicFrame>
      <p:sp>
        <p:nvSpPr>
          <p:cNvPr id="13" name="TextBox 12"/>
          <p:cNvSpPr txBox="1"/>
          <p:nvPr/>
        </p:nvSpPr>
        <p:spPr>
          <a:xfrm>
            <a:off x="365760" y="4270248"/>
            <a:ext cx="11460175" cy="822960"/>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Ce que le modèle retient : taux corrigé 12,3 → 4,5 tCO₂/ha/an ; composante mangrove CON ≈ −1,34 MtCO₂e (8_AFOLU_Forestry_Pathway row 52).</a:t>
            </a:r>
          </a:p>
          <a:p>
            <a:pPr algn="l" marL="237744" indent="-237744">
              <a:lnSpc>
                <a:spcPct val="102000"/>
              </a:lnSpc>
              <a:spcBef>
                <a:spcPts val="1000"/>
              </a:spcBef>
            </a:pPr>
            <a:r>
              <a:rPr sz="1500">
                <a:solidFill>
                  <a:srgbClr val="114A7D"/>
                </a:solidFill>
                <a:latin typeface="Open Sans"/>
              </a:rPr>
              <a:t>›  Contexte non disputé : cible de reboisement cumulée = 60 000 ha 2026–2035 (15 000 UNCON + 45 000 CON).</a:t>
            </a:r>
          </a:p>
        </p:txBody>
      </p:sp>
      <p:sp>
        <p:nvSpPr>
          <p:cNvPr id="14" name="Rounded Rectangle 13"/>
          <p:cNvSpPr/>
          <p:nvPr/>
        </p:nvSpPr>
        <p:spPr>
          <a:xfrm>
            <a:off x="365760" y="5184648"/>
            <a:ext cx="11460175" cy="566928"/>
          </a:xfrm>
          <a:prstGeom prst="roundRect">
            <a:avLst>
              <a:gd name="adj" fmla="val 10000"/>
            </a:avLst>
          </a:prstGeom>
          <a:solidFill>
            <a:srgbClr val="FFE9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365760" y="5184648"/>
            <a:ext cx="64008" cy="566928"/>
          </a:xfrm>
          <a:prstGeom prst="rect">
            <a:avLst/>
          </a:prstGeom>
          <a:solidFill>
            <a:srgbClr val="FF572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566928" y="5221224"/>
            <a:ext cx="11094415" cy="493776"/>
          </a:xfrm>
          <a:prstGeom prst="rect">
            <a:avLst/>
          </a:prstGeom>
          <a:noFill/>
        </p:spPr>
        <p:txBody>
          <a:bodyPr wrap="square" anchor="ctr" lIns="36576" rIns="36576" tIns="18288" bIns="18288">
            <a:spAutoFit/>
          </a:bodyPr>
          <a:lstStyle/>
          <a:p>
            <a:pPr algn="l"/>
            <a:r>
              <a:rPr sz="1250" b="1" i="0">
                <a:solidFill>
                  <a:srgbClr val="7A2E00"/>
                </a:solidFill>
                <a:latin typeface="Open Sans"/>
              </a:rPr>
              <a:t>EN ATTENTE — la classification IPCC n'est PAS confirmée par DEFCCS : 3.B.1 Terres forestières vs 3.B.5 Zones humides. Elle fixe le plafond (Forest-Land ~7 ; Wetlands ~13) sans changer la recommandation 4,5. Ne pas présenter le différend comme clos.</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AFOLU · COUCHE B · MODULE AGRICULTURE TIER 2</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L'agriculture passe au Tier 2 (facteurs nationaux calibrés sur ENABEL) — mais les facteurs sont proposés, en attente de validation METE</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17 / 40</a:t>
            </a:r>
          </a:p>
        </p:txBody>
      </p:sp>
      <p:sp>
        <p:nvSpPr>
          <p:cNvPr id="11" name="TextBox 10"/>
          <p:cNvSpPr txBox="1"/>
          <p:nvPr/>
        </p:nvSpPr>
        <p:spPr>
          <a:xfrm>
            <a:off x="365760" y="1371600"/>
            <a:ext cx="11460175" cy="5010912"/>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Nouveau module Tier 2 = reconstruction bottom-up calibrée sur l'inventaire ENABEL (Tableau 8, 2024 = 12,17 Mt). EF PROPOSÉS — en attente de validation METE / réconciliation ENABEL. L'en-tête publié (3_Sector_Totals) est inchangé : le module informe la composante agricole, il ne remplace pas encore l'en-tête.</a:t>
            </a:r>
          </a:p>
          <a:p>
            <a:pPr algn="l" marL="237744" indent="-237744">
              <a:lnSpc>
                <a:spcPct val="102000"/>
              </a:lnSpc>
              <a:spcBef>
                <a:spcPts val="1000"/>
              </a:spcBef>
            </a:pPr>
            <a:r>
              <a:rPr sz="1500">
                <a:solidFill>
                  <a:srgbClr val="114A7D"/>
                </a:solidFill>
                <a:latin typeface="Open Sans"/>
              </a:rPr>
              <a:t>›  Fermentation entérique – bovins (Tier 2) : EF pondéré 45,218 kg CH₄/tête/an → 1,1304 tCO₂e/tête (vs ancien 1,9 → −40 %). Inventaire entérique 2024 réconcilié à ENABEL 3.A.1 = 6 305 Gg (écart −0,0 %).</a:t>
            </a:r>
          </a:p>
          <a:p>
            <a:pPr algn="l" marL="237744" indent="-237744">
              <a:lnSpc>
                <a:spcPct val="102000"/>
              </a:lnSpc>
              <a:spcBef>
                <a:spcPts val="1000"/>
              </a:spcBef>
            </a:pPr>
            <a:r>
              <a:rPr sz="1500">
                <a:solidFill>
                  <a:srgbClr val="114A7D"/>
                </a:solidFill>
                <a:latin typeface="Open Sans"/>
              </a:rPr>
              <a:t>›  Riz (irrigué/pluvial + AWD/SRI) : total 424,7 Gg, réconcilié à ENABEL 3.C.7 = 424,91 Gg ; l'AWD/SRI agit sur l'irrigué (31 % des émissions riz).</a:t>
            </a:r>
          </a:p>
          <a:p>
            <a:pPr algn="l" marL="237744" indent="-237744">
              <a:lnSpc>
                <a:spcPct val="102000"/>
              </a:lnSpc>
              <a:spcBef>
                <a:spcPts val="1000"/>
              </a:spcBef>
            </a:pPr>
            <a:r>
              <a:rPr sz="1500">
                <a:solidFill>
                  <a:srgbClr val="114A7D"/>
                </a:solidFill>
                <a:latin typeface="Open Sans"/>
              </a:rPr>
              <a:t>›  L'atténuation = auto-baisse des facteurs d'émission, activité maintenue au BAU (pas de réduction du cheptel).</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AFOLU · COUCHE C · VERS LA MISE EN ŒUVRE</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Pour le BTR : une matrice de représentation des terres stable, télédétection × terrain, et la cohérence de la série temporelle</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18 / 40</a:t>
            </a:r>
          </a:p>
        </p:txBody>
      </p:sp>
      <p:sp>
        <p:nvSpPr>
          <p:cNvPr id="11" name="TextBox 10"/>
          <p:cNvSpPr txBox="1"/>
          <p:nvPr/>
        </p:nvSpPr>
        <p:spPr>
          <a:xfrm>
            <a:off x="365760" y="1371600"/>
            <a:ext cx="11460175" cy="4352544"/>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Système MRV terres robuste = matrice de représentation des terres cohérente (6 catégories IPCC, définitions stables) + appariement données d'activité (télédétection) × facteurs d'émission (parcelles de terrain) + analyse d'incertitude + cohérence de la série temporelle (recalculer en arrière, pas de sauts artificiels) + documentation de la frontière « terre gérée » et des réservoirs comptés.</a:t>
            </a:r>
          </a:p>
          <a:p>
            <a:pPr algn="l" marL="237744" indent="-237744">
              <a:lnSpc>
                <a:spcPct val="102000"/>
              </a:lnSpc>
              <a:spcBef>
                <a:spcPts val="1000"/>
              </a:spcBef>
            </a:pPr>
            <a:r>
              <a:rPr sz="1500">
                <a:solidFill>
                  <a:srgbClr val="114A7D"/>
                </a:solidFill>
                <a:latin typeface="Open Sans"/>
              </a:rPr>
              <a:t>›  Fournisseur AFOLU = DEFCCS (surface reboisée, mangroves, stocks de carbone, feux ; annuel) ; statistiques d'activité = ANSD.</a:t>
            </a:r>
          </a:p>
          <a:p>
            <a:pPr algn="l" marL="237744" indent="-237744">
              <a:lnSpc>
                <a:spcPct val="102000"/>
              </a:lnSpc>
              <a:spcBef>
                <a:spcPts val="1000"/>
              </a:spcBef>
            </a:pPr>
            <a:r>
              <a:rPr sz="1500">
                <a:solidFill>
                  <a:srgbClr val="114A7D"/>
                </a:solidFill>
                <a:latin typeface="Open Sans"/>
              </a:rPr>
              <a:t>›  Cartographie reporting : AFOLU/Forêts → CRT 3+4 (Agriculture + UTCATF).</a:t>
            </a:r>
          </a:p>
        </p:txBody>
      </p:sp>
      <p:sp>
        <p:nvSpPr>
          <p:cNvPr id="12" name="Rounded Rectangle 11"/>
          <p:cNvSpPr/>
          <p:nvPr/>
        </p:nvSpPr>
        <p:spPr>
          <a:xfrm>
            <a:off x="365760" y="5815584"/>
            <a:ext cx="11460175" cy="566928"/>
          </a:xfrm>
          <a:prstGeom prst="roundRect">
            <a:avLst>
              <a:gd name="adj" fmla="val 10000"/>
            </a:avLst>
          </a:prstGeom>
          <a:solidFill>
            <a:srgbClr val="FFE9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365760" y="5815584"/>
            <a:ext cx="64008" cy="566928"/>
          </a:xfrm>
          <a:prstGeom prst="rect">
            <a:avLst/>
          </a:prstGeom>
          <a:solidFill>
            <a:srgbClr val="FF572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566928" y="5852160"/>
            <a:ext cx="11094415" cy="493776"/>
          </a:xfrm>
          <a:prstGeom prst="rect">
            <a:avLst/>
          </a:prstGeom>
          <a:noFill/>
        </p:spPr>
        <p:txBody>
          <a:bodyPr wrap="square" anchor="ctr" lIns="36576" rIns="36576" tIns="18288" bIns="18288">
            <a:spAutoFit/>
          </a:bodyPr>
          <a:lstStyle/>
          <a:p>
            <a:pPr algn="l"/>
            <a:r>
              <a:rPr sz="1250" b="1" i="0">
                <a:solidFill>
                  <a:srgbClr val="7A2E00"/>
                </a:solidFill>
                <a:latin typeface="Open Sans"/>
              </a:rPr>
              <a:t>EN ATTENTE — classification mangrove DEFCCS 3.B.1 vs 3.B.5 ; cibles 2035 de réduction de la déforestation (placeholder = valeur 2030) ; facteurs Tier 2 agriculture à valider.</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AFOLU · RÉCAP VS OBJECTIFS</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Récap : l'AFOLU peut faire ou défaire la cible — et nous avons nommé honnêtement ce qui reste ouvert</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19 / 40</a:t>
            </a:r>
          </a:p>
        </p:txBody>
      </p:sp>
      <p:sp>
        <p:nvSpPr>
          <p:cNvPr id="11" name="Rounded Rectangle 10"/>
          <p:cNvSpPr/>
          <p:nvPr/>
        </p:nvSpPr>
        <p:spPr>
          <a:xfrm>
            <a:off x="365760" y="1371600"/>
            <a:ext cx="11460175" cy="4352544"/>
          </a:xfrm>
          <a:prstGeom prst="roundRect">
            <a:avLst>
              <a:gd name="adj" fmla="val 45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365760" y="1371600"/>
            <a:ext cx="11460175"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03504" y="1517904"/>
            <a:ext cx="10984687" cy="384048"/>
          </a:xfrm>
          <a:prstGeom prst="rect">
            <a:avLst/>
          </a:prstGeom>
          <a:noFill/>
        </p:spPr>
        <p:txBody>
          <a:bodyPr wrap="square" anchor="t" lIns="36576" rIns="36576" tIns="18288" bIns="18288">
            <a:spAutoFit/>
          </a:bodyPr>
          <a:lstStyle/>
          <a:p>
            <a:pPr algn="l"/>
            <a:r>
              <a:rPr sz="1300" b="1" i="0">
                <a:solidFill>
                  <a:srgbClr val="003E51"/>
                </a:solidFill>
                <a:latin typeface="Open Sans"/>
              </a:rPr>
              <a:t>RÉCAP VS OBJECTIFS</a:t>
            </a:r>
          </a:p>
        </p:txBody>
      </p:sp>
      <p:sp>
        <p:nvSpPr>
          <p:cNvPr id="14" name="TextBox 13"/>
          <p:cNvSpPr txBox="1"/>
          <p:nvPr/>
        </p:nvSpPr>
        <p:spPr>
          <a:xfrm>
            <a:off x="603504" y="2011680"/>
            <a:ext cx="10984687" cy="3566160"/>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 seul secteur puits-ou-source</a:t>
            </a:r>
          </a:p>
          <a:p>
            <a:pPr algn="l" marL="237744" indent="-237744">
              <a:lnSpc>
                <a:spcPct val="102000"/>
              </a:lnSpc>
              <a:spcBef>
                <a:spcPts val="900"/>
              </a:spcBef>
            </a:pPr>
            <a:r>
              <a:rPr sz="1500">
                <a:solidFill>
                  <a:srgbClr val="114A7D"/>
                </a:solidFill>
                <a:latin typeface="Open Sans"/>
              </a:rPr>
              <a:t>›  ✓ mesure vs définition (terres gérées, FREL)</a:t>
            </a:r>
          </a:p>
          <a:p>
            <a:pPr algn="l" marL="237744" indent="-237744">
              <a:lnSpc>
                <a:spcPct val="102000"/>
              </a:lnSpc>
              <a:spcBef>
                <a:spcPts val="900"/>
              </a:spcBef>
            </a:pPr>
            <a:r>
              <a:rPr sz="1500">
                <a:solidFill>
                  <a:srgbClr val="114A7D"/>
                </a:solidFill>
                <a:latin typeface="Open Sans"/>
              </a:rPr>
              <a:t>›  ✓ AFOLU net 5,73 → 2,89 (2035 CON), puits forestier −10,71</a:t>
            </a:r>
          </a:p>
          <a:p>
            <a:pPr algn="l" marL="237744" indent="-237744">
              <a:lnSpc>
                <a:spcPct val="102000"/>
              </a:lnSpc>
              <a:spcBef>
                <a:spcPts val="900"/>
              </a:spcBef>
            </a:pPr>
            <a:r>
              <a:rPr sz="1500">
                <a:solidFill>
                  <a:srgbClr val="114A7D"/>
                </a:solidFill>
                <a:latin typeface="Open Sans"/>
              </a:rPr>
              <a:t>›  ✓ taux mangrove 4,5 retenu, classification DEFCCS en attente (présenté honnêtement, non tranché)</a:t>
            </a:r>
          </a:p>
        </p:txBody>
      </p:sp>
      <p:sp>
        <p:nvSpPr>
          <p:cNvPr id="15" name="Rounded Rectangle 14"/>
          <p:cNvSpPr/>
          <p:nvPr/>
        </p:nvSpPr>
        <p:spPr>
          <a:xfrm>
            <a:off x="365760" y="5852160"/>
            <a:ext cx="11460175" cy="566928"/>
          </a:xfrm>
          <a:prstGeom prst="roundRect">
            <a:avLst>
              <a:gd name="adj" fmla="val 10000"/>
            </a:avLst>
          </a:prstGeom>
          <a:solidFill>
            <a:srgbClr val="FFE9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365760" y="5852160"/>
            <a:ext cx="64008" cy="566928"/>
          </a:xfrm>
          <a:prstGeom prst="rect">
            <a:avLst/>
          </a:prstGeom>
          <a:solidFill>
            <a:srgbClr val="FF572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566928" y="5888736"/>
            <a:ext cx="11094415" cy="493776"/>
          </a:xfrm>
          <a:prstGeom prst="rect">
            <a:avLst/>
          </a:prstGeom>
          <a:noFill/>
        </p:spPr>
        <p:txBody>
          <a:bodyPr wrap="square" anchor="ctr" lIns="36576" rIns="36576" tIns="18288" bIns="18288">
            <a:spAutoFit/>
          </a:bodyPr>
          <a:lstStyle/>
          <a:p>
            <a:pPr algn="l"/>
            <a:r>
              <a:rPr sz="1250" b="1" i="0">
                <a:solidFill>
                  <a:srgbClr val="7A2E00"/>
                </a:solidFill>
                <a:latin typeface="Open Sans"/>
              </a:rPr>
              <a:t>Trois EN ATTENTE assumés : classification mangrove ; facteurs Tier 2 agriculture (validation METE) ; cibles 2035 déforestation.</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SECTEUR 1 · ÉNERGIE (INCL. TRANSPORT) · OBJECTIFS</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À la fin de ce bloc, vous saurez lire le levier n°1 de la CDN : décarboner le réseau et le transport</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2 / 40</a:t>
            </a:r>
          </a:p>
        </p:txBody>
      </p:sp>
      <p:sp>
        <p:nvSpPr>
          <p:cNvPr id="11" name="Rounded Rectangle 10"/>
          <p:cNvSpPr/>
          <p:nvPr/>
        </p:nvSpPr>
        <p:spPr>
          <a:xfrm>
            <a:off x="365760" y="1371600"/>
            <a:ext cx="11460175" cy="5010912"/>
          </a:xfrm>
          <a:prstGeom prst="roundRect">
            <a:avLst>
              <a:gd name="adj" fmla="val 45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365760" y="1371600"/>
            <a:ext cx="11460175"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03504" y="1517904"/>
            <a:ext cx="10984687" cy="384048"/>
          </a:xfrm>
          <a:prstGeom prst="rect">
            <a:avLst/>
          </a:prstGeom>
          <a:noFill/>
        </p:spPr>
        <p:txBody>
          <a:bodyPr wrap="square" anchor="t" lIns="36576" rIns="36576" tIns="18288" bIns="18288">
            <a:spAutoFit/>
          </a:bodyPr>
          <a:lstStyle/>
          <a:p>
            <a:pPr algn="l"/>
            <a:r>
              <a:rPr sz="1300" b="1" i="0">
                <a:solidFill>
                  <a:srgbClr val="003E51"/>
                </a:solidFill>
                <a:latin typeface="Open Sans"/>
              </a:rPr>
              <a:t>OBJECTIFS D'APPRENTISSAGE</a:t>
            </a:r>
          </a:p>
        </p:txBody>
      </p:sp>
      <p:sp>
        <p:nvSpPr>
          <p:cNvPr id="14" name="TextBox 13"/>
          <p:cNvSpPr txBox="1"/>
          <p:nvPr/>
        </p:nvSpPr>
        <p:spPr>
          <a:xfrm>
            <a:off x="603504" y="2011680"/>
            <a:ext cx="10984687" cy="4224528"/>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Expliquer pourquoi le transport est compté dans l'Énergie (4 secteurs, pas 5).</a:t>
            </a:r>
          </a:p>
          <a:p>
            <a:pPr algn="l" marL="237744" indent="-237744">
              <a:lnSpc>
                <a:spcPct val="102000"/>
              </a:lnSpc>
              <a:spcBef>
                <a:spcPts val="900"/>
              </a:spcBef>
            </a:pPr>
            <a:r>
              <a:rPr sz="1500">
                <a:solidFill>
                  <a:srgbClr val="114A7D"/>
                </a:solidFill>
                <a:latin typeface="Open Sans"/>
              </a:rPr>
              <a:t>›  Décrire le mécanisme central : plus le réseau verdit, plus l'électrification réduit les émissions (facteur d'émission du réseau).</a:t>
            </a:r>
          </a:p>
          <a:p>
            <a:pPr algn="l" marL="237744" indent="-237744">
              <a:lnSpc>
                <a:spcPct val="102000"/>
              </a:lnSpc>
              <a:spcBef>
                <a:spcPts val="900"/>
              </a:spcBef>
            </a:pPr>
            <a:r>
              <a:rPr sz="1500">
                <a:solidFill>
                  <a:srgbClr val="114A7D"/>
                </a:solidFill>
                <a:latin typeface="Open Sans"/>
              </a:rPr>
              <a:t>›  Citer les chiffres clés : facteur d'émission réseau CON 0,270 → 0,135 tCO₂/MWh et 70 % de renouvelables en 2035.</a:t>
            </a:r>
          </a:p>
          <a:p>
            <a:pPr algn="l" marL="237744" indent="-237744">
              <a:lnSpc>
                <a:spcPct val="102000"/>
              </a:lnSpc>
              <a:spcBef>
                <a:spcPts val="900"/>
              </a:spcBef>
            </a:pPr>
            <a:r>
              <a:rPr sz="1500">
                <a:solidFill>
                  <a:srgbClr val="114A7D"/>
                </a:solidFill>
                <a:latin typeface="Open Sans"/>
              </a:rPr>
              <a:t>›  Identifier les indicateurs MRV énergie/transport qui alimentent le BTR.</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AFOLU · EXERCICE M2-EX B · DÉMO LIVE-MODEL</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Exercice : suivez un hectare de forêt jusqu'à la table CRT — et touchez du doigt l'en-tête codé en dur</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20 / 40</a:t>
            </a:r>
          </a:p>
        </p:txBody>
      </p:sp>
      <p:sp>
        <p:nvSpPr>
          <p:cNvPr id="11" name="Rounded Rectangle 10"/>
          <p:cNvSpPr/>
          <p:nvPr/>
        </p:nvSpPr>
        <p:spPr>
          <a:xfrm>
            <a:off x="365760" y="1371600"/>
            <a:ext cx="11460175" cy="4352544"/>
          </a:xfrm>
          <a:prstGeom prst="roundRect">
            <a:avLst>
              <a:gd name="adj" fmla="val 45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365760" y="1371600"/>
            <a:ext cx="11460175"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03504" y="1517904"/>
            <a:ext cx="10984687" cy="384048"/>
          </a:xfrm>
          <a:prstGeom prst="rect">
            <a:avLst/>
          </a:prstGeom>
          <a:noFill/>
        </p:spPr>
        <p:txBody>
          <a:bodyPr wrap="square" anchor="t" lIns="36576" rIns="36576" tIns="18288" bIns="18288">
            <a:spAutoFit/>
          </a:bodyPr>
          <a:lstStyle/>
          <a:p>
            <a:pPr algn="l"/>
            <a:r>
              <a:rPr sz="1300" b="1" i="0">
                <a:solidFill>
                  <a:srgbClr val="62D32F"/>
                </a:solidFill>
                <a:latin typeface="Open Sans"/>
              </a:rPr>
              <a:t>EXERCICE M2-EX b</a:t>
            </a:r>
          </a:p>
        </p:txBody>
      </p:sp>
      <p:sp>
        <p:nvSpPr>
          <p:cNvPr id="14" name="TextBox 13"/>
          <p:cNvSpPr txBox="1"/>
          <p:nvPr/>
        </p:nvSpPr>
        <p:spPr>
          <a:xfrm>
            <a:off x="603504" y="2011680"/>
            <a:ext cx="10984687" cy="3566160"/>
          </a:xfrm>
          <a:prstGeom prst="rect">
            <a:avLst/>
          </a:prstGeom>
          <a:noFill/>
        </p:spPr>
        <p:txBody>
          <a:bodyPr wrap="square" lIns="36576" rIns="36576">
            <a:spAutoFit/>
          </a:bodyPr>
          <a:lstStyle/>
          <a:p>
            <a:pPr algn="l" marL="237744" indent="-237744">
              <a:lnSpc>
                <a:spcPct val="102000"/>
              </a:lnSpc>
              <a:spcBef>
                <a:spcPts val="0"/>
              </a:spcBef>
            </a:pPr>
            <a:r>
              <a:rPr sz="1500">
                <a:solidFill>
                  <a:srgbClr val="FFFFFF"/>
                </a:solidFill>
                <a:latin typeface="Open Sans"/>
              </a:rPr>
              <a:t>›  Localiser dans 8_AFOLU_Forestry_Pathway la composante mangrove CON (−1,34 MtCO₂e, row 52) ; identifier le taux 4,5 tCO₂/ha/an et la note « classification 3.B.1 vs 3.B.5 en attente DEFCCS ».</a:t>
            </a:r>
          </a:p>
          <a:p>
            <a:pPr algn="l" marL="237744" indent="-237744">
              <a:lnSpc>
                <a:spcPct val="102000"/>
              </a:lnSpc>
              <a:spcBef>
                <a:spcPts val="900"/>
              </a:spcBef>
            </a:pPr>
            <a:r>
              <a:rPr sz="1500">
                <a:solidFill>
                  <a:srgbClr val="FFFFFF"/>
                </a:solidFill>
                <a:latin typeface="Open Sans"/>
              </a:rPr>
              <a:t>›  Observer que modifier un driver AFOLU change 6_Calculations mais PAS l'en-tête 3_Sector_Totals!D (codé en dur) — comprendre la conséquence pour le reporting.</a:t>
            </a:r>
          </a:p>
          <a:p>
            <a:pPr algn="l" marL="237744" indent="-237744">
              <a:lnSpc>
                <a:spcPct val="102000"/>
              </a:lnSpc>
              <a:spcBef>
                <a:spcPts val="900"/>
              </a:spcBef>
            </a:pPr>
            <a:r>
              <a:rPr sz="1500">
                <a:solidFill>
                  <a:srgbClr val="FFFFFF"/>
                </a:solidFill>
                <a:latin typeface="Open Sans"/>
              </a:rPr>
              <a:t>›  Indicateur de résultat AFOLU → mapping CRT 3+4. Worksheet FR/EN + corrigé fournis.</a:t>
            </a:r>
          </a:p>
        </p:txBody>
      </p:sp>
      <p:sp>
        <p:nvSpPr>
          <p:cNvPr id="15" name="TextBox 14"/>
          <p:cNvSpPr txBox="1"/>
          <p:nvPr/>
        </p:nvSpPr>
        <p:spPr>
          <a:xfrm>
            <a:off x="365760" y="5852160"/>
            <a:ext cx="11460175" cy="310896"/>
          </a:xfrm>
          <a:prstGeom prst="rect">
            <a:avLst/>
          </a:prstGeom>
          <a:noFill/>
        </p:spPr>
        <p:txBody>
          <a:bodyPr wrap="square" anchor="ctr" lIns="36576" rIns="36576" tIns="18288" bIns="18288">
            <a:spAutoFit/>
          </a:bodyPr>
          <a:lstStyle/>
          <a:p>
            <a:pPr algn="l"/>
            <a:r>
              <a:rPr sz="1200" b="0" i="1">
                <a:solidFill>
                  <a:srgbClr val="808CA2"/>
                </a:solidFill>
                <a:latin typeface="Open Sans"/>
              </a:rPr>
              <a:t>[DEMO LIVE-MODEL] — marqueur facilitateur.</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SECTEUR 3 · IPPU (PIUP) · OBJECTIFS</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À la fin de ce bloc, vous saurez que le PIUP, c'est avant tout le clinker — et que les gaz fluorés sont petits mais à surveiller</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21 / 40</a:t>
            </a:r>
          </a:p>
        </p:txBody>
      </p:sp>
      <p:sp>
        <p:nvSpPr>
          <p:cNvPr id="11" name="Rounded Rectangle 10"/>
          <p:cNvSpPr/>
          <p:nvPr/>
        </p:nvSpPr>
        <p:spPr>
          <a:xfrm>
            <a:off x="365760" y="1371600"/>
            <a:ext cx="11460175" cy="5010912"/>
          </a:xfrm>
          <a:prstGeom prst="roundRect">
            <a:avLst>
              <a:gd name="adj" fmla="val 45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365760" y="1371600"/>
            <a:ext cx="11460175"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03504" y="1517904"/>
            <a:ext cx="10984687" cy="384048"/>
          </a:xfrm>
          <a:prstGeom prst="rect">
            <a:avLst/>
          </a:prstGeom>
          <a:noFill/>
        </p:spPr>
        <p:txBody>
          <a:bodyPr wrap="square" anchor="t" lIns="36576" rIns="36576" tIns="18288" bIns="18288">
            <a:spAutoFit/>
          </a:bodyPr>
          <a:lstStyle/>
          <a:p>
            <a:pPr algn="l"/>
            <a:r>
              <a:rPr sz="1300" b="1" i="0">
                <a:solidFill>
                  <a:srgbClr val="003E51"/>
                </a:solidFill>
                <a:latin typeface="Open Sans"/>
              </a:rPr>
              <a:t>OBJECTIFS D'APPRENTISSAGE</a:t>
            </a:r>
          </a:p>
        </p:txBody>
      </p:sp>
      <p:sp>
        <p:nvSpPr>
          <p:cNvPr id="14" name="TextBox 13"/>
          <p:cNvSpPr txBox="1"/>
          <p:nvPr/>
        </p:nvSpPr>
        <p:spPr>
          <a:xfrm>
            <a:off x="603504" y="2011680"/>
            <a:ext cx="10984687" cy="4224528"/>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Comprendre que le PIUP vient de la transformation des matériaux, pas de la combustion.</a:t>
            </a:r>
          </a:p>
          <a:p>
            <a:pPr algn="l" marL="237744" indent="-237744">
              <a:lnSpc>
                <a:spcPct val="102000"/>
              </a:lnSpc>
              <a:spcBef>
                <a:spcPts val="900"/>
              </a:spcBef>
            </a:pPr>
            <a:r>
              <a:rPr sz="1500">
                <a:solidFill>
                  <a:srgbClr val="114A7D"/>
                </a:solidFill>
                <a:latin typeface="Open Sans"/>
              </a:rPr>
              <a:t>›  Identifier le clinker (2A1) comme ~90 % du PIUP et son levier (ratio clinker / facteur d'émission).</a:t>
            </a:r>
          </a:p>
          <a:p>
            <a:pPr algn="l" marL="237744" indent="-237744">
              <a:lnSpc>
                <a:spcPct val="102000"/>
              </a:lnSpc>
              <a:spcBef>
                <a:spcPts val="900"/>
              </a:spcBef>
            </a:pPr>
            <a:r>
              <a:rPr sz="1500">
                <a:solidFill>
                  <a:srgbClr val="114A7D"/>
                </a:solidFill>
                <a:latin typeface="Open Sans"/>
              </a:rPr>
              <a:t>›  Situer les gaz fluorés : HFC (Kigali), SF₆ (équipements électriques).</a:t>
            </a:r>
          </a:p>
          <a:p>
            <a:pPr algn="l" marL="237744" indent="-237744">
              <a:lnSpc>
                <a:spcPct val="102000"/>
              </a:lnSpc>
              <a:spcBef>
                <a:spcPts val="900"/>
              </a:spcBef>
            </a:pPr>
            <a:r>
              <a:rPr sz="1500">
                <a:solidFill>
                  <a:srgbClr val="114A7D"/>
                </a:solidFill>
                <a:latin typeface="Open Sans"/>
              </a:rPr>
              <a:t>›  Lire les chiffres : PIUP 4,63 (2025) → 1,85 MtCO₂e (2035 CON).</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IPPU · COUCHE A · COMPRENDRE</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Le PIUP, c'est la chimie des matériaux ; le ciment en est le géant — deux tiers des émissions ciment sont chimiques, pas énergétiques</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22 / 40</a:t>
            </a:r>
          </a:p>
        </p:txBody>
      </p:sp>
      <p:sp>
        <p:nvSpPr>
          <p:cNvPr id="11" name="TextBox 10"/>
          <p:cNvSpPr txBox="1"/>
          <p:nvPr/>
        </p:nvSpPr>
        <p:spPr>
          <a:xfrm>
            <a:off x="365760" y="1371600"/>
            <a:ext cx="11460175" cy="5010912"/>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PIUP = émissions de la transformation chimique/physique des matériaux, indépendantes de l'énergie. Gaz : CO₂, N₂O, gaz fluorés (HFC, PFC, SF₆, NF₃).</a:t>
            </a:r>
          </a:p>
          <a:p>
            <a:pPr algn="l" marL="237744" indent="-237744">
              <a:lnSpc>
                <a:spcPct val="102000"/>
              </a:lnSpc>
              <a:spcBef>
                <a:spcPts val="1000"/>
              </a:spcBef>
            </a:pPr>
            <a:r>
              <a:rPr sz="1500">
                <a:solidFill>
                  <a:srgbClr val="114A7D"/>
                </a:solidFill>
                <a:latin typeface="Open Sans"/>
              </a:rPr>
              <a:t>›  Ciment = première source PIUP mondiale (~7–8 % du CO₂ anthropique global) ; ~66 % des émissions ciment sont la calcination (CaCO₃ → CaO + CO₂), intrinsèque à la chimie. EF Tier 1 par défaut = 0,52 tCO₂/t clinker.</a:t>
            </a:r>
          </a:p>
          <a:p>
            <a:pPr algn="l" marL="237744" indent="-237744">
              <a:lnSpc>
                <a:spcPct val="102000"/>
              </a:lnSpc>
              <a:spcBef>
                <a:spcPts val="1000"/>
              </a:spcBef>
            </a:pPr>
            <a:r>
              <a:rPr sz="1500">
                <a:solidFill>
                  <a:srgbClr val="114A7D"/>
                </a:solidFill>
                <a:latin typeface="Open Sans"/>
              </a:rPr>
              <a:t>›  Levier central = ratio clinker/ciment (matériaux cimentaires de substitution : argile calcinée/LC3, pouzzolanes, laitier) + codes bâtiment basés performance ; pour le CO₂ résiduel, le captage (CCS).</a:t>
            </a:r>
          </a:p>
          <a:p>
            <a:pPr algn="l" marL="237744" indent="-237744">
              <a:lnSpc>
                <a:spcPct val="102000"/>
              </a:lnSpc>
              <a:spcBef>
                <a:spcPts val="1000"/>
              </a:spcBef>
            </a:pPr>
            <a:r>
              <a:rPr sz="1500">
                <a:solidFill>
                  <a:srgbClr val="114A7D"/>
                </a:solidFill>
                <a:latin typeface="Open Sans"/>
              </a:rPr>
              <a:t>›  MRV : protocole WBCSD/GCCA ; ne pas double-compter le CO₂ clinker entre Énergie et PIUP.</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IPPU · COUCHE A · GAZ FLUORÉS — KIGALI &amp; SF₆</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Les HFC se réduisent selon Kigali ; le SF₆ est petit mais ultra-puissant — la donnée Montréal alimente déjà l'inventaire</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23 / 40</a:t>
            </a:r>
          </a:p>
        </p:txBody>
      </p:sp>
      <p:sp>
        <p:nvSpPr>
          <p:cNvPr id="11" name="TextBox 10"/>
          <p:cNvSpPr txBox="1"/>
          <p:nvPr/>
        </p:nvSpPr>
        <p:spPr>
          <a:xfrm>
            <a:off x="365760" y="1371600"/>
            <a:ext cx="11460175" cy="5010912"/>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Amendement de Kigali (en vigueur 2019, 163 parties) = phase-down des HFC. Calendrier Groupe 1 (groupe du Sénégal) : gel 2024, −10 % en 2029, −30 % en 2035, −50 % en 2040, −80 % en 2045. Évite jusqu'à 0,4 °C d'ici 2100.</a:t>
            </a:r>
          </a:p>
          <a:p>
            <a:pPr algn="l" marL="237744" indent="-237744">
              <a:lnSpc>
                <a:spcPct val="102000"/>
              </a:lnSpc>
              <a:spcBef>
                <a:spcPts val="1000"/>
              </a:spcBef>
            </a:pPr>
            <a:r>
              <a:rPr sz="1500">
                <a:solidFill>
                  <a:srgbClr val="114A7D"/>
                </a:solidFill>
                <a:latin typeface="Open Sans"/>
              </a:rPr>
              <a:t>›  Bonnes pratiques : intégrer le Plan national de froid et le calendrier Kigali dans la CDN ; coupler transition des fluides + efficacité énergétique des équipements RAC ; la donnée de consommation Montréal est un flux MRV prêt à l'emploi.</a:t>
            </a:r>
          </a:p>
          <a:p>
            <a:pPr algn="l" marL="237744" indent="-237744">
              <a:lnSpc>
                <a:spcPct val="102000"/>
              </a:lnSpc>
              <a:spcBef>
                <a:spcPts val="1000"/>
              </a:spcBef>
            </a:pPr>
            <a:r>
              <a:rPr sz="1500">
                <a:solidFill>
                  <a:srgbClr val="114A7D"/>
                </a:solidFill>
                <a:latin typeface="Open Sans"/>
              </a:rPr>
              <a:t>›  SF₆ (GWP ≈ 24 300) = isolant des équipements électriques haute tension ; émissions par fuites/maintenance. Bonnes pratiques : détection de fuites, récupération, transition vers appareillage sans SF₆.</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IPPU · COUCHE B · LE CLINKER ENTRAÎNE TOUT</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Le PIUP passe de 4,63 (2025) à 1,85 MtCO₂e en 2035 CON — et c'est presque entièrement le clinker qui descend</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24 / 40</a:t>
            </a:r>
          </a:p>
        </p:txBody>
      </p:sp>
      <p:sp>
        <p:nvSpPr>
          <p:cNvPr id="11" name="TextBox 10"/>
          <p:cNvSpPr txBox="1"/>
          <p:nvPr/>
        </p:nvSpPr>
        <p:spPr>
          <a:xfrm>
            <a:off x="365760" y="1371600"/>
            <a:ext cx="11460175" cy="237744"/>
          </a:xfrm>
          <a:prstGeom prst="rect">
            <a:avLst/>
          </a:prstGeom>
          <a:noFill/>
        </p:spPr>
        <p:txBody>
          <a:bodyPr wrap="square" anchor="t" lIns="36576" rIns="36576" tIns="18288" bIns="18288">
            <a:spAutoFit/>
          </a:bodyPr>
          <a:lstStyle/>
          <a:p>
            <a:pPr algn="l"/>
            <a:r>
              <a:rPr sz="1100" b="1" i="0">
                <a:solidFill>
                  <a:srgbClr val="808CA2"/>
                </a:solidFill>
                <a:latin typeface="Open Sans"/>
              </a:rPr>
              <a:t>PIUP — trajectoire (MtCO₂e)</a:t>
            </a:r>
          </a:p>
        </p:txBody>
      </p:sp>
      <p:graphicFrame>
        <p:nvGraphicFramePr>
          <p:cNvPr id="12" name="Table 11"/>
          <p:cNvGraphicFramePr>
            <a:graphicFrameLocks noGrp="1"/>
          </p:cNvGraphicFramePr>
          <p:nvPr/>
        </p:nvGraphicFramePr>
        <p:xfrm>
          <a:off x="365760" y="1627632"/>
          <a:ext cx="11460175" cy="2962656"/>
        </p:xfrm>
        <a:graphic>
          <a:graphicData uri="http://schemas.openxmlformats.org/drawingml/2006/table">
            <a:tbl>
              <a:tblPr>
                <a:tableStyleId>{5C22544A-7EE6-4342-B048-85BDC9FD1C3A}</a:tableStyleId>
              </a:tblPr>
              <a:tblGrid>
                <a:gridCol w="3291840"/>
                <a:gridCol w="8168335"/>
              </a:tblGrid>
              <a:tr h="329184">
                <a:tc>
                  <a:txBody>
                    <a:bodyPr wrap="square"/>
                    <a:lstStyle/>
                    <a:p>
                      <a:pPr algn="l"/>
                      <a:r>
                        <a:rPr sz="1250" b="1">
                          <a:solidFill>
                            <a:srgbClr val="FFFFFF"/>
                          </a:solidFill>
                          <a:latin typeface="Open Sans"/>
                        </a:rPr>
                        <a:t>Année · Scénario</a:t>
                      </a:r>
                    </a:p>
                  </a:txBody>
                  <a:tcPr marL="73152" marR="73152" marT="9144" marB="9144" anchor="ctr">
                    <a:solidFill>
                      <a:srgbClr val="003E51"/>
                    </a:solidFill>
                  </a:tcPr>
                </a:tc>
                <a:tc>
                  <a:txBody>
                    <a:bodyPr wrap="square"/>
                    <a:lstStyle/>
                    <a:p>
                      <a:pPr algn="r"/>
                      <a:r>
                        <a:rPr sz="1250" b="1">
                          <a:solidFill>
                            <a:srgbClr val="FFFFFF"/>
                          </a:solidFill>
                          <a:latin typeface="Open Sans"/>
                        </a:rPr>
                        <a:t>PIUP (MtCO₂e)</a:t>
                      </a:r>
                    </a:p>
                  </a:txBody>
                  <a:tcPr marL="73152" marR="73152" marT="9144" marB="9144" anchor="ctr">
                    <a:solidFill>
                      <a:srgbClr val="003E51"/>
                    </a:solidFill>
                  </a:tcPr>
                </a:tc>
              </a:tr>
              <a:tr h="329184">
                <a:tc>
                  <a:txBody>
                    <a:bodyPr wrap="square"/>
                    <a:lstStyle/>
                    <a:p>
                      <a:pPr algn="l"/>
                      <a:r>
                        <a:rPr sz="1250" b="0">
                          <a:solidFill>
                            <a:srgbClr val="114A7D"/>
                          </a:solidFill>
                          <a:latin typeface="Open Sans"/>
                        </a:rPr>
                        <a:t>2025 (réf.)</a:t>
                      </a:r>
                    </a:p>
                  </a:txBody>
                  <a:tcPr marL="73152" marR="73152" marT="9144" marB="9144" anchor="ctr">
                    <a:solidFill>
                      <a:srgbClr val="FFFFFF"/>
                    </a:solidFill>
                  </a:tcPr>
                </a:tc>
                <a:tc>
                  <a:txBody>
                    <a:bodyPr wrap="square"/>
                    <a:lstStyle/>
                    <a:p>
                      <a:pPr algn="r"/>
                      <a:r>
                        <a:rPr sz="1250" b="0">
                          <a:solidFill>
                            <a:srgbClr val="114A7D"/>
                          </a:solidFill>
                          <a:latin typeface="Open Sans"/>
                        </a:rPr>
                        <a:t>4,63</a:t>
                      </a:r>
                    </a:p>
                  </a:txBody>
                  <a:tcPr marL="73152" marR="73152" marT="9144" marB="9144" anchor="ctr">
                    <a:solidFill>
                      <a:srgbClr val="FFFFFF"/>
                    </a:solidFill>
                  </a:tcPr>
                </a:tc>
              </a:tr>
              <a:tr h="329184">
                <a:tc>
                  <a:txBody>
                    <a:bodyPr wrap="square"/>
                    <a:lstStyle/>
                    <a:p>
                      <a:pPr algn="l"/>
                      <a:r>
                        <a:rPr sz="1250" b="0">
                          <a:solidFill>
                            <a:srgbClr val="114A7D"/>
                          </a:solidFill>
                          <a:latin typeface="Open Sans"/>
                        </a:rPr>
                        <a:t>2030 BAU</a:t>
                      </a:r>
                    </a:p>
                  </a:txBody>
                  <a:tcPr marL="73152" marR="73152" marT="9144" marB="9144" anchor="ctr">
                    <a:solidFill>
                      <a:srgbClr val="E6E9EE"/>
                    </a:solidFill>
                  </a:tcPr>
                </a:tc>
                <a:tc>
                  <a:txBody>
                    <a:bodyPr wrap="square"/>
                    <a:lstStyle/>
                    <a:p>
                      <a:pPr algn="r"/>
                      <a:r>
                        <a:rPr sz="1250" b="0">
                          <a:solidFill>
                            <a:srgbClr val="114A7D"/>
                          </a:solidFill>
                          <a:latin typeface="Open Sans"/>
                        </a:rPr>
                        <a:t>5,14</a:t>
                      </a:r>
                    </a:p>
                  </a:txBody>
                  <a:tcPr marL="73152" marR="73152" marT="9144" marB="9144" anchor="ctr">
                    <a:solidFill>
                      <a:srgbClr val="E6E9EE"/>
                    </a:solidFill>
                  </a:tcPr>
                </a:tc>
              </a:tr>
              <a:tr h="329184">
                <a:tc>
                  <a:txBody>
                    <a:bodyPr wrap="square"/>
                    <a:lstStyle/>
                    <a:p>
                      <a:pPr algn="l"/>
                      <a:r>
                        <a:rPr sz="1250" b="0">
                          <a:solidFill>
                            <a:srgbClr val="114A7D"/>
                          </a:solidFill>
                          <a:latin typeface="Open Sans"/>
                        </a:rPr>
                        <a:t>2030 UNCON</a:t>
                      </a:r>
                    </a:p>
                  </a:txBody>
                  <a:tcPr marL="73152" marR="73152" marT="9144" marB="9144" anchor="ctr">
                    <a:solidFill>
                      <a:srgbClr val="FFFFFF"/>
                    </a:solidFill>
                  </a:tcPr>
                </a:tc>
                <a:tc>
                  <a:txBody>
                    <a:bodyPr wrap="square"/>
                    <a:lstStyle/>
                    <a:p>
                      <a:pPr algn="r"/>
                      <a:r>
                        <a:rPr sz="1250" b="0">
                          <a:solidFill>
                            <a:srgbClr val="114A7D"/>
                          </a:solidFill>
                          <a:latin typeface="Open Sans"/>
                        </a:rPr>
                        <a:t>5,14</a:t>
                      </a:r>
                    </a:p>
                  </a:txBody>
                  <a:tcPr marL="73152" marR="73152" marT="9144" marB="9144" anchor="ctr">
                    <a:solidFill>
                      <a:srgbClr val="FFFFFF"/>
                    </a:solidFill>
                  </a:tcPr>
                </a:tc>
              </a:tr>
              <a:tr h="329184">
                <a:tc>
                  <a:txBody>
                    <a:bodyPr wrap="square"/>
                    <a:lstStyle/>
                    <a:p>
                      <a:pPr algn="l"/>
                      <a:r>
                        <a:rPr sz="1250" b="0">
                          <a:solidFill>
                            <a:srgbClr val="114A7D"/>
                          </a:solidFill>
                          <a:latin typeface="Open Sans"/>
                        </a:rPr>
                        <a:t>2030 CON</a:t>
                      </a:r>
                    </a:p>
                  </a:txBody>
                  <a:tcPr marL="73152" marR="73152" marT="9144" marB="9144" anchor="ctr">
                    <a:solidFill>
                      <a:srgbClr val="E6E9EE"/>
                    </a:solidFill>
                  </a:tcPr>
                </a:tc>
                <a:tc>
                  <a:txBody>
                    <a:bodyPr wrap="square"/>
                    <a:lstStyle/>
                    <a:p>
                      <a:pPr algn="r"/>
                      <a:r>
                        <a:rPr sz="1250" b="0">
                          <a:solidFill>
                            <a:srgbClr val="114A7D"/>
                          </a:solidFill>
                          <a:latin typeface="Open Sans"/>
                        </a:rPr>
                        <a:t>3,52</a:t>
                      </a:r>
                    </a:p>
                  </a:txBody>
                  <a:tcPr marL="73152" marR="73152" marT="9144" marB="9144" anchor="ctr">
                    <a:solidFill>
                      <a:srgbClr val="E6E9EE"/>
                    </a:solidFill>
                  </a:tcPr>
                </a:tc>
              </a:tr>
              <a:tr h="329184">
                <a:tc>
                  <a:txBody>
                    <a:bodyPr wrap="square"/>
                    <a:lstStyle/>
                    <a:p>
                      <a:pPr algn="l"/>
                      <a:r>
                        <a:rPr sz="1250" b="0">
                          <a:solidFill>
                            <a:srgbClr val="114A7D"/>
                          </a:solidFill>
                          <a:latin typeface="Open Sans"/>
                        </a:rPr>
                        <a:t>2035 BAU</a:t>
                      </a:r>
                    </a:p>
                  </a:txBody>
                  <a:tcPr marL="73152" marR="73152" marT="9144" marB="9144" anchor="ctr">
                    <a:solidFill>
                      <a:srgbClr val="FFFFFF"/>
                    </a:solidFill>
                  </a:tcPr>
                </a:tc>
                <a:tc>
                  <a:txBody>
                    <a:bodyPr wrap="square"/>
                    <a:lstStyle/>
                    <a:p>
                      <a:pPr algn="r"/>
                      <a:r>
                        <a:rPr sz="1250" b="0">
                          <a:solidFill>
                            <a:srgbClr val="114A7D"/>
                          </a:solidFill>
                          <a:latin typeface="Open Sans"/>
                        </a:rPr>
                        <a:t>5,56</a:t>
                      </a:r>
                    </a:p>
                  </a:txBody>
                  <a:tcPr marL="73152" marR="73152" marT="9144" marB="9144" anchor="ctr">
                    <a:solidFill>
                      <a:srgbClr val="FFFFFF"/>
                    </a:solidFill>
                  </a:tcPr>
                </a:tc>
              </a:tr>
              <a:tr h="329184">
                <a:tc>
                  <a:txBody>
                    <a:bodyPr wrap="square"/>
                    <a:lstStyle/>
                    <a:p>
                      <a:pPr algn="l"/>
                      <a:r>
                        <a:rPr sz="1250" b="0">
                          <a:solidFill>
                            <a:srgbClr val="114A7D"/>
                          </a:solidFill>
                          <a:latin typeface="Open Sans"/>
                        </a:rPr>
                        <a:t>2035 UNCON</a:t>
                      </a:r>
                    </a:p>
                  </a:txBody>
                  <a:tcPr marL="73152" marR="73152" marT="9144" marB="9144" anchor="ctr">
                    <a:solidFill>
                      <a:srgbClr val="E6E9EE"/>
                    </a:solidFill>
                  </a:tcPr>
                </a:tc>
                <a:tc>
                  <a:txBody>
                    <a:bodyPr wrap="square"/>
                    <a:lstStyle/>
                    <a:p>
                      <a:pPr algn="r"/>
                      <a:r>
                        <a:rPr sz="1250" b="0">
                          <a:solidFill>
                            <a:srgbClr val="114A7D"/>
                          </a:solidFill>
                          <a:latin typeface="Open Sans"/>
                        </a:rPr>
                        <a:t>5,56</a:t>
                      </a:r>
                    </a:p>
                  </a:txBody>
                  <a:tcPr marL="73152" marR="73152" marT="9144" marB="9144" anchor="ctr">
                    <a:solidFill>
                      <a:srgbClr val="E6E9EE"/>
                    </a:solidFill>
                  </a:tcPr>
                </a:tc>
              </a:tr>
              <a:tr h="329184">
                <a:tc>
                  <a:txBody>
                    <a:bodyPr wrap="square"/>
                    <a:lstStyle/>
                    <a:p>
                      <a:pPr algn="l"/>
                      <a:r>
                        <a:rPr sz="1250" b="1">
                          <a:solidFill>
                            <a:srgbClr val="003E51"/>
                          </a:solidFill>
                          <a:latin typeface="Open Sans"/>
                        </a:rPr>
                        <a:t>2035 CON</a:t>
                      </a:r>
                    </a:p>
                  </a:txBody>
                  <a:tcPr marL="73152" marR="73152" marT="9144" marB="9144" anchor="ctr">
                    <a:solidFill>
                      <a:srgbClr val="BFC5D1"/>
                    </a:solidFill>
                  </a:tcPr>
                </a:tc>
                <a:tc>
                  <a:txBody>
                    <a:bodyPr wrap="square"/>
                    <a:lstStyle/>
                    <a:p>
                      <a:pPr algn="r"/>
                      <a:r>
                        <a:rPr sz="1250" b="1">
                          <a:solidFill>
                            <a:srgbClr val="003E51"/>
                          </a:solidFill>
                          <a:latin typeface="Open Sans"/>
                        </a:rPr>
                        <a:t>1,85</a:t>
                      </a:r>
                    </a:p>
                  </a:txBody>
                  <a:tcPr marL="73152" marR="73152" marT="9144" marB="9144" anchor="ctr">
                    <a:solidFill>
                      <a:srgbClr val="BFC5D1"/>
                    </a:solidFill>
                  </a:tcPr>
                </a:tc>
              </a:tr>
              <a:tr h="329184">
                <a:tc>
                  <a:txBody>
                    <a:bodyPr wrap="square"/>
                    <a:lstStyle/>
                    <a:p>
                      <a:pPr algn="l"/>
                      <a:r>
                        <a:rPr sz="1250" b="0">
                          <a:solidFill>
                            <a:srgbClr val="114A7D"/>
                          </a:solidFill>
                          <a:latin typeface="Open Sans"/>
                        </a:rPr>
                        <a:t>2050 CON</a:t>
                      </a:r>
                    </a:p>
                  </a:txBody>
                  <a:tcPr marL="73152" marR="73152" marT="9144" marB="9144" anchor="ctr">
                    <a:solidFill>
                      <a:srgbClr val="E6E9EE"/>
                    </a:solidFill>
                  </a:tcPr>
                </a:tc>
                <a:tc>
                  <a:txBody>
                    <a:bodyPr wrap="square"/>
                    <a:lstStyle/>
                    <a:p>
                      <a:pPr algn="r"/>
                      <a:r>
                        <a:rPr sz="1250" b="0">
                          <a:solidFill>
                            <a:srgbClr val="114A7D"/>
                          </a:solidFill>
                          <a:latin typeface="Open Sans"/>
                        </a:rPr>
                        <a:t>4,5</a:t>
                      </a:r>
                    </a:p>
                  </a:txBody>
                  <a:tcPr marL="73152" marR="73152" marT="9144" marB="9144" anchor="ctr">
                    <a:solidFill>
                      <a:srgbClr val="E6E9EE"/>
                    </a:solidFill>
                  </a:tcPr>
                </a:tc>
              </a:tr>
            </a:tbl>
          </a:graphicData>
        </a:graphic>
      </p:graphicFrame>
      <p:sp>
        <p:nvSpPr>
          <p:cNvPr id="13" name="TextBox 12"/>
          <p:cNvSpPr txBox="1"/>
          <p:nvPr/>
        </p:nvSpPr>
        <p:spPr>
          <a:xfrm>
            <a:off x="365760" y="4736592"/>
            <a:ext cx="11460175" cy="822960"/>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Sous-secteurs 2035 CON : clinker (2A1) 1,647 · HFC (2F1) 0,156 · SF₆ (2F8) 0,017 · procédés chimiques 0,006 · agro-alimentaire 0,024 → total 1,85 (somme vérifiée = 3_Sector_Totals!E19).</a:t>
            </a:r>
          </a:p>
          <a:p>
            <a:pPr algn="l" marL="237744" indent="-237744">
              <a:lnSpc>
                <a:spcPct val="102000"/>
              </a:lnSpc>
              <a:spcBef>
                <a:spcPts val="1000"/>
              </a:spcBef>
            </a:pPr>
            <a:r>
              <a:rPr sz="1500">
                <a:solidFill>
                  <a:srgbClr val="114A7D"/>
                </a:solidFill>
                <a:latin typeface="Open Sans"/>
              </a:rPr>
              <a:t>›  BAU = UNCON pour le PIUP en 2030 et 2035 (le levier PIUP est conditionnel).</a:t>
            </a:r>
          </a:p>
        </p:txBody>
      </p:sp>
      <p:sp>
        <p:nvSpPr>
          <p:cNvPr id="14" name="TextBox 13"/>
          <p:cNvSpPr txBox="1"/>
          <p:nvPr/>
        </p:nvSpPr>
        <p:spPr>
          <a:xfrm>
            <a:off x="365760" y="5650992"/>
            <a:ext cx="11460175" cy="310896"/>
          </a:xfrm>
          <a:prstGeom prst="rect">
            <a:avLst/>
          </a:prstGeom>
          <a:noFill/>
        </p:spPr>
        <p:txBody>
          <a:bodyPr wrap="square" anchor="ctr" lIns="36576" rIns="36576" tIns="18288" bIns="18288">
            <a:spAutoFit/>
          </a:bodyPr>
          <a:lstStyle/>
          <a:p>
            <a:pPr algn="l"/>
            <a:r>
              <a:rPr sz="1200" b="0" i="1">
                <a:solidFill>
                  <a:srgbClr val="808CA2"/>
                </a:solidFill>
                <a:latin typeface="Open Sans"/>
              </a:rPr>
              <a:t>Note honnête : 2050 CON (4,5) est une ligne placeholder de long horizon, supérieure à 2035 — à ne pas sur-interpréter.</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IPPU · COUCHE B · LE MOTEUR : LE FACTEUR D'ÉMISSION</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La production de clinker continue de croître (×4,6) — c'est le facteur d'émission qui chute de 64 % et fait toute l'atténuation</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25 / 40</a:t>
            </a:r>
          </a:p>
        </p:txBody>
      </p:sp>
      <p:sp>
        <p:nvSpPr>
          <p:cNvPr id="11" name="TextBox 10"/>
          <p:cNvSpPr txBox="1"/>
          <p:nvPr/>
        </p:nvSpPr>
        <p:spPr>
          <a:xfrm>
            <a:off x="365760" y="1408176"/>
            <a:ext cx="5547207" cy="274320"/>
          </a:xfrm>
          <a:prstGeom prst="rect">
            <a:avLst/>
          </a:prstGeom>
          <a:noFill/>
        </p:spPr>
        <p:txBody>
          <a:bodyPr wrap="square" anchor="t" lIns="36576" rIns="36576" tIns="18288" bIns="18288">
            <a:spAutoFit/>
          </a:bodyPr>
          <a:lstStyle/>
          <a:p>
            <a:pPr algn="l"/>
            <a:r>
              <a:rPr sz="1100" b="1" i="0">
                <a:solidFill>
                  <a:srgbClr val="808CA2"/>
                </a:solidFill>
                <a:latin typeface="Open Sans"/>
              </a:rPr>
              <a:t>Production de clinker (Mt)</a:t>
            </a:r>
          </a:p>
        </p:txBody>
      </p:sp>
      <p:graphicFrame>
        <p:nvGraphicFramePr>
          <p:cNvPr id="12" name="Table 11"/>
          <p:cNvGraphicFramePr>
            <a:graphicFrameLocks noGrp="1"/>
          </p:cNvGraphicFramePr>
          <p:nvPr/>
        </p:nvGraphicFramePr>
        <p:xfrm>
          <a:off x="365760.0" y="1700784"/>
          <a:ext cx="5547207" cy="1536192"/>
        </p:xfrm>
        <a:graphic>
          <a:graphicData uri="http://schemas.openxmlformats.org/drawingml/2006/table">
            <a:tbl>
              <a:tblPr>
                <a:tableStyleId>{5C22544A-7EE6-4342-B048-85BDC9FD1C3A}</a:tableStyleId>
              </a:tblPr>
              <a:tblGrid>
                <a:gridCol w="3444087"/>
                <a:gridCol w="1051560"/>
                <a:gridCol w="1051560"/>
              </a:tblGrid>
              <a:tr h="384048">
                <a:tc>
                  <a:txBody>
                    <a:bodyPr wrap="square"/>
                    <a:lstStyle/>
                    <a:p>
                      <a:pPr algn="l"/>
                      <a:r>
                        <a:rPr sz="1250" b="1">
                          <a:solidFill>
                            <a:srgbClr val="FFFFFF"/>
                          </a:solidFill>
                          <a:latin typeface="Open Sans"/>
                        </a:rPr>
                        <a:t>Année</a:t>
                      </a:r>
                    </a:p>
                  </a:txBody>
                  <a:tcPr marL="73152" marR="73152" marT="9144" marB="9144" anchor="ctr">
                    <a:solidFill>
                      <a:srgbClr val="003E51"/>
                    </a:solidFill>
                  </a:tcPr>
                </a:tc>
                <a:tc>
                  <a:txBody>
                    <a:bodyPr wrap="square"/>
                    <a:lstStyle/>
                    <a:p>
                      <a:pPr algn="r"/>
                      <a:r>
                        <a:rPr sz="1250" b="1">
                          <a:solidFill>
                            <a:srgbClr val="FFFFFF"/>
                          </a:solidFill>
                          <a:latin typeface="Open Sans"/>
                        </a:rPr>
                        <a:t>BAU</a:t>
                      </a:r>
                    </a:p>
                  </a:txBody>
                  <a:tcPr marL="73152" marR="73152" marT="9144" marB="9144" anchor="ctr">
                    <a:solidFill>
                      <a:srgbClr val="003E51"/>
                    </a:solidFill>
                  </a:tcPr>
                </a:tc>
                <a:tc>
                  <a:txBody>
                    <a:bodyPr wrap="square"/>
                    <a:lstStyle/>
                    <a:p>
                      <a:pPr algn="r"/>
                      <a:r>
                        <a:rPr sz="1250" b="1">
                          <a:solidFill>
                            <a:srgbClr val="FFFFFF"/>
                          </a:solidFill>
                          <a:latin typeface="Open Sans"/>
                        </a:rPr>
                        <a:t>CON</a:t>
                      </a:r>
                    </a:p>
                  </a:txBody>
                  <a:tcPr marL="73152" marR="73152" marT="9144" marB="9144" anchor="ctr">
                    <a:solidFill>
                      <a:srgbClr val="003E51"/>
                    </a:solidFill>
                  </a:tcPr>
                </a:tc>
              </a:tr>
              <a:tr h="384048">
                <a:tc>
                  <a:txBody>
                    <a:bodyPr wrap="square"/>
                    <a:lstStyle/>
                    <a:p>
                      <a:pPr algn="l"/>
                      <a:r>
                        <a:rPr sz="1250" b="0">
                          <a:solidFill>
                            <a:srgbClr val="114A7D"/>
                          </a:solidFill>
                          <a:latin typeface="Open Sans"/>
                        </a:rPr>
                        <a:t>2010</a:t>
                      </a:r>
                    </a:p>
                  </a:txBody>
                  <a:tcPr marL="73152" marR="73152" marT="9144" marB="9144" anchor="ctr">
                    <a:solidFill>
                      <a:srgbClr val="FFFFFF"/>
                    </a:solidFill>
                  </a:tcPr>
                </a:tc>
                <a:tc>
                  <a:txBody>
                    <a:bodyPr wrap="square"/>
                    <a:lstStyle/>
                    <a:p>
                      <a:pPr algn="r"/>
                      <a:r>
                        <a:rPr sz="1250" b="0">
                          <a:solidFill>
                            <a:srgbClr val="114A7D"/>
                          </a:solidFill>
                          <a:latin typeface="Open Sans"/>
                        </a:rPr>
                        <a:t>1,96</a:t>
                      </a:r>
                    </a:p>
                  </a:txBody>
                  <a:tcPr marL="73152" marR="73152" marT="9144" marB="9144" anchor="ctr">
                    <a:solidFill>
                      <a:srgbClr val="FFFFFF"/>
                    </a:solidFill>
                  </a:tcPr>
                </a:tc>
                <a:tc>
                  <a:txBody>
                    <a:bodyPr wrap="square"/>
                    <a:lstStyle/>
                    <a:p>
                      <a:pPr algn="r"/>
                      <a:r>
                        <a:rPr sz="1250" b="0">
                          <a:solidFill>
                            <a:srgbClr val="114A7D"/>
                          </a:solidFill>
                          <a:latin typeface="Open Sans"/>
                        </a:rPr>
                        <a:t>—</a:t>
                      </a:r>
                    </a:p>
                  </a:txBody>
                  <a:tcPr marL="73152" marR="73152" marT="9144" marB="9144" anchor="ctr">
                    <a:solidFill>
                      <a:srgbClr val="FFFFFF"/>
                    </a:solidFill>
                  </a:tcPr>
                </a:tc>
              </a:tr>
              <a:tr h="384048">
                <a:tc>
                  <a:txBody>
                    <a:bodyPr wrap="square"/>
                    <a:lstStyle/>
                    <a:p>
                      <a:pPr algn="l"/>
                      <a:r>
                        <a:rPr sz="1250" b="0">
                          <a:solidFill>
                            <a:srgbClr val="114A7D"/>
                          </a:solidFill>
                          <a:latin typeface="Open Sans"/>
                        </a:rPr>
                        <a:t>2030</a:t>
                      </a:r>
                    </a:p>
                  </a:txBody>
                  <a:tcPr marL="73152" marR="73152" marT="9144" marB="9144" anchor="ctr">
                    <a:solidFill>
                      <a:srgbClr val="E6E9EE"/>
                    </a:solidFill>
                  </a:tcPr>
                </a:tc>
                <a:tc>
                  <a:txBody>
                    <a:bodyPr wrap="square"/>
                    <a:lstStyle/>
                    <a:p>
                      <a:pPr algn="r"/>
                      <a:r>
                        <a:rPr sz="1250" b="0">
                          <a:solidFill>
                            <a:srgbClr val="114A7D"/>
                          </a:solidFill>
                          <a:latin typeface="Open Sans"/>
                        </a:rPr>
                        <a:t>8,77</a:t>
                      </a:r>
                    </a:p>
                  </a:txBody>
                  <a:tcPr marL="73152" marR="73152" marT="9144" marB="9144" anchor="ctr">
                    <a:solidFill>
                      <a:srgbClr val="E6E9EE"/>
                    </a:solidFill>
                  </a:tcPr>
                </a:tc>
                <a:tc>
                  <a:txBody>
                    <a:bodyPr wrap="square"/>
                    <a:lstStyle/>
                    <a:p>
                      <a:pPr algn="r"/>
                      <a:r>
                        <a:rPr sz="1250" b="0">
                          <a:solidFill>
                            <a:srgbClr val="114A7D"/>
                          </a:solidFill>
                          <a:latin typeface="Open Sans"/>
                        </a:rPr>
                        <a:t>8,4</a:t>
                      </a:r>
                    </a:p>
                  </a:txBody>
                  <a:tcPr marL="73152" marR="73152" marT="9144" marB="9144" anchor="ctr">
                    <a:solidFill>
                      <a:srgbClr val="E6E9EE"/>
                    </a:solidFill>
                  </a:tcPr>
                </a:tc>
              </a:tr>
              <a:tr h="384048">
                <a:tc>
                  <a:txBody>
                    <a:bodyPr wrap="square"/>
                    <a:lstStyle/>
                    <a:p>
                      <a:pPr algn="l"/>
                      <a:r>
                        <a:rPr sz="1250" b="0">
                          <a:solidFill>
                            <a:srgbClr val="114A7D"/>
                          </a:solidFill>
                          <a:latin typeface="Open Sans"/>
                        </a:rPr>
                        <a:t>2035</a:t>
                      </a:r>
                    </a:p>
                  </a:txBody>
                  <a:tcPr marL="73152" marR="73152" marT="9144" marB="9144" anchor="ctr">
                    <a:solidFill>
                      <a:srgbClr val="FFFFFF"/>
                    </a:solidFill>
                  </a:tcPr>
                </a:tc>
                <a:tc>
                  <a:txBody>
                    <a:bodyPr wrap="square"/>
                    <a:lstStyle/>
                    <a:p>
                      <a:pPr algn="r"/>
                      <a:r>
                        <a:rPr sz="1250" b="0">
                          <a:solidFill>
                            <a:srgbClr val="114A7D"/>
                          </a:solidFill>
                          <a:latin typeface="Open Sans"/>
                        </a:rPr>
                        <a:t>10,15</a:t>
                      </a:r>
                    </a:p>
                  </a:txBody>
                  <a:tcPr marL="73152" marR="73152" marT="9144" marB="9144" anchor="ctr">
                    <a:solidFill>
                      <a:srgbClr val="FFFFFF"/>
                    </a:solidFill>
                  </a:tcPr>
                </a:tc>
                <a:tc>
                  <a:txBody>
                    <a:bodyPr wrap="square"/>
                    <a:lstStyle/>
                    <a:p>
                      <a:pPr algn="r"/>
                      <a:r>
                        <a:rPr sz="1250" b="0">
                          <a:solidFill>
                            <a:srgbClr val="114A7D"/>
                          </a:solidFill>
                          <a:latin typeface="Open Sans"/>
                        </a:rPr>
                        <a:t>9,0</a:t>
                      </a:r>
                    </a:p>
                  </a:txBody>
                  <a:tcPr marL="73152" marR="73152" marT="9144" marB="9144" anchor="ctr">
                    <a:solidFill>
                      <a:srgbClr val="FFFFFF"/>
                    </a:solidFill>
                  </a:tcPr>
                </a:tc>
              </a:tr>
            </a:tbl>
          </a:graphicData>
        </a:graphic>
      </p:graphicFrame>
      <p:sp>
        <p:nvSpPr>
          <p:cNvPr id="13" name="TextBox 12"/>
          <p:cNvSpPr txBox="1"/>
          <p:nvPr/>
        </p:nvSpPr>
        <p:spPr>
          <a:xfrm>
            <a:off x="6278727" y="1408176"/>
            <a:ext cx="5547207" cy="274320"/>
          </a:xfrm>
          <a:prstGeom prst="rect">
            <a:avLst/>
          </a:prstGeom>
          <a:noFill/>
        </p:spPr>
        <p:txBody>
          <a:bodyPr wrap="square" anchor="t" lIns="36576" rIns="36576" tIns="18288" bIns="18288">
            <a:spAutoFit/>
          </a:bodyPr>
          <a:lstStyle/>
          <a:p>
            <a:pPr algn="l"/>
            <a:r>
              <a:rPr sz="1100" b="1" i="0">
                <a:solidFill>
                  <a:srgbClr val="808CA2"/>
                </a:solidFill>
                <a:latin typeface="Open Sans"/>
              </a:rPr>
              <a:t>Facteur d'émission clinker (MtCO₂e/Mt)</a:t>
            </a:r>
          </a:p>
        </p:txBody>
      </p:sp>
      <p:graphicFrame>
        <p:nvGraphicFramePr>
          <p:cNvPr id="14" name="Table 13"/>
          <p:cNvGraphicFramePr>
            <a:graphicFrameLocks noGrp="1"/>
          </p:cNvGraphicFramePr>
          <p:nvPr/>
        </p:nvGraphicFramePr>
        <p:xfrm>
          <a:off x="6278727.5" y="1700784"/>
          <a:ext cx="5547207" cy="1152144"/>
        </p:xfrm>
        <a:graphic>
          <a:graphicData uri="http://schemas.openxmlformats.org/drawingml/2006/table">
            <a:tbl>
              <a:tblPr>
                <a:tableStyleId>{5C22544A-7EE6-4342-B048-85BDC9FD1C3A}</a:tableStyleId>
              </a:tblPr>
              <a:tblGrid>
                <a:gridCol w="3444087"/>
                <a:gridCol w="1051560"/>
                <a:gridCol w="1051560"/>
              </a:tblGrid>
              <a:tr h="384048">
                <a:tc>
                  <a:txBody>
                    <a:bodyPr wrap="square"/>
                    <a:lstStyle/>
                    <a:p>
                      <a:pPr algn="l"/>
                      <a:r>
                        <a:rPr sz="1250" b="1">
                          <a:solidFill>
                            <a:srgbClr val="FFFFFF"/>
                          </a:solidFill>
                          <a:latin typeface="Open Sans"/>
                        </a:rPr>
                        <a:t>Année</a:t>
                      </a:r>
                    </a:p>
                  </a:txBody>
                  <a:tcPr marL="73152" marR="73152" marT="9144" marB="9144" anchor="ctr">
                    <a:solidFill>
                      <a:srgbClr val="003E51"/>
                    </a:solidFill>
                  </a:tcPr>
                </a:tc>
                <a:tc>
                  <a:txBody>
                    <a:bodyPr wrap="square"/>
                    <a:lstStyle/>
                    <a:p>
                      <a:pPr algn="r"/>
                      <a:r>
                        <a:rPr sz="1250" b="1">
                          <a:solidFill>
                            <a:srgbClr val="FFFFFF"/>
                          </a:solidFill>
                          <a:latin typeface="Open Sans"/>
                        </a:rPr>
                        <a:t>BAU</a:t>
                      </a:r>
                    </a:p>
                  </a:txBody>
                  <a:tcPr marL="73152" marR="73152" marT="9144" marB="9144" anchor="ctr">
                    <a:solidFill>
                      <a:srgbClr val="003E51"/>
                    </a:solidFill>
                  </a:tcPr>
                </a:tc>
                <a:tc>
                  <a:txBody>
                    <a:bodyPr wrap="square"/>
                    <a:lstStyle/>
                    <a:p>
                      <a:pPr algn="r"/>
                      <a:r>
                        <a:rPr sz="1250" b="1">
                          <a:solidFill>
                            <a:srgbClr val="FFFFFF"/>
                          </a:solidFill>
                          <a:latin typeface="Open Sans"/>
                        </a:rPr>
                        <a:t>CON</a:t>
                      </a:r>
                    </a:p>
                  </a:txBody>
                  <a:tcPr marL="73152" marR="73152" marT="9144" marB="9144" anchor="ctr">
                    <a:solidFill>
                      <a:srgbClr val="003E51"/>
                    </a:solidFill>
                  </a:tcPr>
                </a:tc>
              </a:tr>
              <a:tr h="384048">
                <a:tc>
                  <a:txBody>
                    <a:bodyPr wrap="square"/>
                    <a:lstStyle/>
                    <a:p>
                      <a:pPr algn="l"/>
                      <a:r>
                        <a:rPr sz="1250" b="0">
                          <a:solidFill>
                            <a:srgbClr val="114A7D"/>
                          </a:solidFill>
                          <a:latin typeface="Open Sans"/>
                        </a:rPr>
                        <a:t>2030</a:t>
                      </a:r>
                    </a:p>
                  </a:txBody>
                  <a:tcPr marL="73152" marR="73152" marT="9144" marB="9144" anchor="ctr">
                    <a:solidFill>
                      <a:srgbClr val="FFFFFF"/>
                    </a:solidFill>
                  </a:tcPr>
                </a:tc>
                <a:tc>
                  <a:txBody>
                    <a:bodyPr wrap="square"/>
                    <a:lstStyle/>
                    <a:p>
                      <a:pPr algn="r"/>
                      <a:r>
                        <a:rPr sz="1250" b="0">
                          <a:solidFill>
                            <a:srgbClr val="114A7D"/>
                          </a:solidFill>
                          <a:latin typeface="Open Sans"/>
                        </a:rPr>
                        <a:t>0,5416</a:t>
                      </a:r>
                    </a:p>
                  </a:txBody>
                  <a:tcPr marL="73152" marR="73152" marT="9144" marB="9144" anchor="ctr">
                    <a:solidFill>
                      <a:srgbClr val="FFFFFF"/>
                    </a:solidFill>
                  </a:tcPr>
                </a:tc>
                <a:tc>
                  <a:txBody>
                    <a:bodyPr wrap="square"/>
                    <a:lstStyle/>
                    <a:p>
                      <a:pPr algn="r"/>
                      <a:r>
                        <a:rPr sz="1250" b="0">
                          <a:solidFill>
                            <a:srgbClr val="114A7D"/>
                          </a:solidFill>
                          <a:latin typeface="Open Sans"/>
                        </a:rPr>
                        <a:t>0,3835</a:t>
                      </a:r>
                    </a:p>
                  </a:txBody>
                  <a:tcPr marL="73152" marR="73152" marT="9144" marB="9144" anchor="ctr">
                    <a:solidFill>
                      <a:srgbClr val="FFFFFF"/>
                    </a:solidFill>
                  </a:tcPr>
                </a:tc>
              </a:tr>
              <a:tr h="384048">
                <a:tc>
                  <a:txBody>
                    <a:bodyPr wrap="square"/>
                    <a:lstStyle/>
                    <a:p>
                      <a:pPr algn="l"/>
                      <a:r>
                        <a:rPr sz="1250" b="1">
                          <a:solidFill>
                            <a:srgbClr val="003E51"/>
                          </a:solidFill>
                          <a:latin typeface="Open Sans"/>
                        </a:rPr>
                        <a:t>2035</a:t>
                      </a:r>
                    </a:p>
                  </a:txBody>
                  <a:tcPr marL="73152" marR="73152" marT="9144" marB="9144" anchor="ctr">
                    <a:solidFill>
                      <a:srgbClr val="BFC5D1"/>
                    </a:solidFill>
                  </a:tcPr>
                </a:tc>
                <a:tc>
                  <a:txBody>
                    <a:bodyPr wrap="square"/>
                    <a:lstStyle/>
                    <a:p>
                      <a:pPr algn="r"/>
                      <a:r>
                        <a:rPr sz="1250" b="1">
                          <a:solidFill>
                            <a:srgbClr val="003E51"/>
                          </a:solidFill>
                          <a:latin typeface="Open Sans"/>
                        </a:rPr>
                        <a:t>0,5144</a:t>
                      </a:r>
                    </a:p>
                  </a:txBody>
                  <a:tcPr marL="73152" marR="73152" marT="9144" marB="9144" anchor="ctr">
                    <a:solidFill>
                      <a:srgbClr val="BFC5D1"/>
                    </a:solidFill>
                  </a:tcPr>
                </a:tc>
                <a:tc>
                  <a:txBody>
                    <a:bodyPr wrap="square"/>
                    <a:lstStyle/>
                    <a:p>
                      <a:pPr algn="r"/>
                      <a:r>
                        <a:rPr sz="1250" b="1">
                          <a:solidFill>
                            <a:srgbClr val="003E51"/>
                          </a:solidFill>
                          <a:latin typeface="Open Sans"/>
                        </a:rPr>
                        <a:t>0,183</a:t>
                      </a:r>
                    </a:p>
                  </a:txBody>
                  <a:tcPr marL="73152" marR="73152" marT="9144" marB="9144" anchor="ctr">
                    <a:solidFill>
                      <a:srgbClr val="BFC5D1"/>
                    </a:solidFill>
                  </a:tcPr>
                </a:tc>
              </a:tr>
            </a:tbl>
          </a:graphicData>
        </a:graphic>
      </p:graphicFrame>
      <p:sp>
        <p:nvSpPr>
          <p:cNvPr id="15" name="TextBox 14"/>
          <p:cNvSpPr txBox="1"/>
          <p:nvPr/>
        </p:nvSpPr>
        <p:spPr>
          <a:xfrm>
            <a:off x="365760" y="3438144"/>
            <a:ext cx="11460175" cy="2889504"/>
          </a:xfrm>
          <a:prstGeom prst="rect">
            <a:avLst/>
          </a:prstGeom>
          <a:noFill/>
        </p:spPr>
        <p:txBody>
          <a:bodyPr wrap="square" lIns="36576" rIns="36576">
            <a:spAutoFit/>
          </a:bodyPr>
          <a:lstStyle/>
          <a:p>
            <a:pPr algn="l" marL="237744" indent="-237744">
              <a:lnSpc>
                <a:spcPct val="102000"/>
              </a:lnSpc>
              <a:spcBef>
                <a:spcPts val="0"/>
              </a:spcBef>
            </a:pPr>
            <a:r>
              <a:rPr sz="1300">
                <a:solidFill>
                  <a:srgbClr val="114A7D"/>
                </a:solidFill>
                <a:latin typeface="Open Sans"/>
              </a:rPr>
              <a:t>›  La production de clinker croît sous tous les scénarios (1,96 → 9–10 Mt). La baisse d'émissions CON vient du facteur d'émission (clinker décarboné / ratio clinker plus bas), pas d'une réduction de la production.</a:t>
            </a:r>
          </a:p>
          <a:p>
            <a:pPr algn="l" marL="237744" indent="-237744">
              <a:lnSpc>
                <a:spcPct val="102000"/>
              </a:lnSpc>
              <a:spcBef>
                <a:spcPts val="900"/>
              </a:spcBef>
            </a:pPr>
            <a:r>
              <a:rPr sz="1300">
                <a:solidFill>
                  <a:srgbClr val="114A7D"/>
                </a:solidFill>
                <a:latin typeface="Open Sans"/>
              </a:rPr>
              <a:t>›  Le facteur d'émission clinker est le seul EF PIUP qui varie (Cat-1, rétro-calé par scénario) ; HFC, SF₆, chimie, agro = Tier 1 figés.</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IPPU · COUCHE B · SF₆ ET LES CODES</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Le SF₆ est la plus petite ligne PIUP (≤ 0,025 MtCO₂e) ; son GWP 24 300 est une convention, pas une cellule du modèle</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26 / 40</a:t>
            </a:r>
          </a:p>
        </p:txBody>
      </p:sp>
      <p:sp>
        <p:nvSpPr>
          <p:cNvPr id="11" name="TextBox 10"/>
          <p:cNvSpPr txBox="1"/>
          <p:nvPr/>
        </p:nvSpPr>
        <p:spPr>
          <a:xfrm>
            <a:off x="365760" y="1371600"/>
            <a:ext cx="11460175" cy="4352544"/>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Le SF₆ est encodé par un facteur d'émission effectif de 3,5 MtCO₂e par tonne de SF₆ manipulée (5_EF!17), classé Cat-4 Tier 1 figé. C'est le nombre traçable.</a:t>
            </a:r>
          </a:p>
          <a:p>
            <a:pPr algn="l" marL="237744" indent="-237744">
              <a:lnSpc>
                <a:spcPct val="102000"/>
              </a:lnSpc>
              <a:spcBef>
                <a:spcPts val="1000"/>
              </a:spcBef>
            </a:pPr>
            <a:r>
              <a:rPr sz="1500">
                <a:solidFill>
                  <a:srgbClr val="114A7D"/>
                </a:solidFill>
                <a:latin typeface="Open Sans"/>
              </a:rPr>
              <a:t>›  Le « GWP 24 300 » n'est pas une cellule explicite : si on l'affiche, le présenter comme la convention GWP derrière le facteur Tier 1, pas comme une sortie du modèle.</a:t>
            </a:r>
          </a:p>
          <a:p>
            <a:pPr algn="l" marL="237744" indent="-237744">
              <a:lnSpc>
                <a:spcPct val="102000"/>
              </a:lnSpc>
              <a:spcBef>
                <a:spcPts val="1000"/>
              </a:spcBef>
            </a:pPr>
            <a:r>
              <a:rPr sz="1500">
                <a:solidFill>
                  <a:srgbClr val="114A7D"/>
                </a:solidFill>
                <a:latin typeface="Open Sans"/>
              </a:rPr>
              <a:t>›  Méthodologie report : PIUP = Tier 2 ciment + Tier 1 HFC ; incertitude sectorielle ±20 %.</a:t>
            </a:r>
          </a:p>
        </p:txBody>
      </p:sp>
      <p:sp>
        <p:nvSpPr>
          <p:cNvPr id="12" name="Rounded Rectangle 11"/>
          <p:cNvSpPr/>
          <p:nvPr/>
        </p:nvSpPr>
        <p:spPr>
          <a:xfrm>
            <a:off x="365760" y="5815584"/>
            <a:ext cx="11460175" cy="566928"/>
          </a:xfrm>
          <a:prstGeom prst="roundRect">
            <a:avLst>
              <a:gd name="adj" fmla="val 10000"/>
            </a:avLst>
          </a:prstGeom>
          <a:solidFill>
            <a:srgbClr val="FFE9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365760" y="5815584"/>
            <a:ext cx="64008" cy="566928"/>
          </a:xfrm>
          <a:prstGeom prst="rect">
            <a:avLst/>
          </a:prstGeom>
          <a:solidFill>
            <a:srgbClr val="FF572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566928" y="5852160"/>
            <a:ext cx="11094415" cy="493776"/>
          </a:xfrm>
          <a:prstGeom prst="rect">
            <a:avLst/>
          </a:prstGeom>
          <a:noFill/>
        </p:spPr>
        <p:txBody>
          <a:bodyPr wrap="square" anchor="ctr" lIns="36576" rIns="36576" tIns="18288" bIns="18288">
            <a:spAutoFit/>
          </a:bodyPr>
          <a:lstStyle/>
          <a:p>
            <a:pPr algn="l"/>
            <a:r>
              <a:rPr sz="1250" b="1" i="0">
                <a:solidFill>
                  <a:srgbClr val="7A2E00"/>
                </a:solidFill>
                <a:latin typeface="Open Sans"/>
              </a:rPr>
              <a:t>EN ATTENTE — discordance de code : le modèle étiquette « SF6 use (2F8) » ; le cadrage atelier parle de « 2.G.1 ». Même ligne, deux codes — harmonisation en attente, ne pas inventer de réconciliation.</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IPPU · COUCHE C · VERS LA MISE EN ŒUVRE</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Pour le BTR : la donnée clinker (pas ciment), la consommation Montréal pour les HFC, et l'inventaire du parc d'appareillage SF₆</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27 / 40</a:t>
            </a:r>
          </a:p>
        </p:txBody>
      </p:sp>
      <p:sp>
        <p:nvSpPr>
          <p:cNvPr id="11" name="TextBox 10"/>
          <p:cNvSpPr txBox="1"/>
          <p:nvPr/>
        </p:nvSpPr>
        <p:spPr>
          <a:xfrm>
            <a:off x="365760" y="1371600"/>
            <a:ext cx="11460175" cy="5010912"/>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Principes : 2006 IPCC GL + raffinement 2019 ; activité d'abord (production de clinker, pas ciment ; consommation de réfrigérants via données Montréal ; capacité nominale d'appareillage SF₆) ; GWP cohérents avec l'AR cité ; éviter le double-comptage Énergie/PIUP ; signaler les lacunes en en attente.</a:t>
            </a:r>
          </a:p>
          <a:p>
            <a:pPr algn="l" marL="237744" indent="-237744">
              <a:lnSpc>
                <a:spcPct val="102000"/>
              </a:lnSpc>
              <a:spcBef>
                <a:spcPts val="1000"/>
              </a:spcBef>
            </a:pPr>
            <a:r>
              <a:rPr sz="1500">
                <a:solidFill>
                  <a:srgbClr val="114A7D"/>
                </a:solidFill>
                <a:latin typeface="Open Sans"/>
              </a:rPr>
              <a:t>›  Fournisseur IPPU = Ministère de l'Industrie (production, émissions de procédés ; annuel).</a:t>
            </a:r>
          </a:p>
          <a:p>
            <a:pPr algn="l" marL="237744" indent="-237744">
              <a:lnSpc>
                <a:spcPct val="102000"/>
              </a:lnSpc>
              <a:spcBef>
                <a:spcPts val="1000"/>
              </a:spcBef>
            </a:pPr>
            <a:r>
              <a:rPr sz="1500">
                <a:solidFill>
                  <a:srgbClr val="114A7D"/>
                </a:solidFill>
                <a:latin typeface="Open Sans"/>
              </a:rPr>
              <a:t>›  Cartographie reporting : IPPU → CRT 2 (PIUP). SF₆ traité en PIUP avec une note prospective CTCN.</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IPPU · RÉCAP VS OBJECTIFS</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Récap : le PIUP, c'est le clinker — un facteur d'émission qui chute, des gaz fluorés petits mais surveillés</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28 / 40</a:t>
            </a:r>
          </a:p>
        </p:txBody>
      </p:sp>
      <p:sp>
        <p:nvSpPr>
          <p:cNvPr id="11" name="Rounded Rectangle 10"/>
          <p:cNvSpPr/>
          <p:nvPr/>
        </p:nvSpPr>
        <p:spPr>
          <a:xfrm>
            <a:off x="365760" y="1371600"/>
            <a:ext cx="11460175" cy="4352544"/>
          </a:xfrm>
          <a:prstGeom prst="roundRect">
            <a:avLst>
              <a:gd name="adj" fmla="val 45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365760" y="1371600"/>
            <a:ext cx="11460175"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03504" y="1517904"/>
            <a:ext cx="10984687" cy="384048"/>
          </a:xfrm>
          <a:prstGeom prst="rect">
            <a:avLst/>
          </a:prstGeom>
          <a:noFill/>
        </p:spPr>
        <p:txBody>
          <a:bodyPr wrap="square" anchor="t" lIns="36576" rIns="36576" tIns="18288" bIns="18288">
            <a:spAutoFit/>
          </a:bodyPr>
          <a:lstStyle/>
          <a:p>
            <a:pPr algn="l"/>
            <a:r>
              <a:rPr sz="1300" b="1" i="0">
                <a:solidFill>
                  <a:srgbClr val="003E51"/>
                </a:solidFill>
                <a:latin typeface="Open Sans"/>
              </a:rPr>
              <a:t>RÉCAP VS OBJECTIFS</a:t>
            </a:r>
          </a:p>
        </p:txBody>
      </p:sp>
      <p:sp>
        <p:nvSpPr>
          <p:cNvPr id="14" name="TextBox 13"/>
          <p:cNvSpPr txBox="1"/>
          <p:nvPr/>
        </p:nvSpPr>
        <p:spPr>
          <a:xfrm>
            <a:off x="603504" y="2011680"/>
            <a:ext cx="10984687" cy="3566160"/>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 procédés ≠ combustion</a:t>
            </a:r>
          </a:p>
          <a:p>
            <a:pPr algn="l" marL="237744" indent="-237744">
              <a:lnSpc>
                <a:spcPct val="102000"/>
              </a:lnSpc>
              <a:spcBef>
                <a:spcPts val="900"/>
              </a:spcBef>
            </a:pPr>
            <a:r>
              <a:rPr sz="1500">
                <a:solidFill>
                  <a:srgbClr val="114A7D"/>
                </a:solidFill>
                <a:latin typeface="Open Sans"/>
              </a:rPr>
              <a:t>›  ✓ clinker (2A1) ≈ 90 % du PIUP</a:t>
            </a:r>
          </a:p>
          <a:p>
            <a:pPr algn="l" marL="237744" indent="-237744">
              <a:lnSpc>
                <a:spcPct val="102000"/>
              </a:lnSpc>
              <a:spcBef>
                <a:spcPts val="900"/>
              </a:spcBef>
            </a:pPr>
            <a:r>
              <a:rPr sz="1500">
                <a:solidFill>
                  <a:srgbClr val="114A7D"/>
                </a:solidFill>
                <a:latin typeface="Open Sans"/>
              </a:rPr>
              <a:t>›  ✓ HFC (Kigali) + SF₆ (équipements électriques) situés</a:t>
            </a:r>
          </a:p>
          <a:p>
            <a:pPr algn="l" marL="237744" indent="-237744">
              <a:lnSpc>
                <a:spcPct val="102000"/>
              </a:lnSpc>
              <a:spcBef>
                <a:spcPts val="900"/>
              </a:spcBef>
            </a:pPr>
            <a:r>
              <a:rPr sz="1500">
                <a:solidFill>
                  <a:srgbClr val="114A7D"/>
                </a:solidFill>
                <a:latin typeface="Open Sans"/>
              </a:rPr>
              <a:t>›  ✓ PIUP 4,63 → 1,85 (2035 CON), porté par le facteur d'émission clinker (−64 %)</a:t>
            </a:r>
          </a:p>
        </p:txBody>
      </p:sp>
      <p:sp>
        <p:nvSpPr>
          <p:cNvPr id="15" name="Rounded Rectangle 14"/>
          <p:cNvSpPr/>
          <p:nvPr/>
        </p:nvSpPr>
        <p:spPr>
          <a:xfrm>
            <a:off x="365760" y="5852160"/>
            <a:ext cx="11460175" cy="566928"/>
          </a:xfrm>
          <a:prstGeom prst="roundRect">
            <a:avLst>
              <a:gd name="adj" fmla="val 10000"/>
            </a:avLst>
          </a:prstGeom>
          <a:solidFill>
            <a:srgbClr val="FFE9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365760" y="5852160"/>
            <a:ext cx="64008" cy="566928"/>
          </a:xfrm>
          <a:prstGeom prst="rect">
            <a:avLst/>
          </a:prstGeom>
          <a:solidFill>
            <a:srgbClr val="FF572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566928" y="5888736"/>
            <a:ext cx="11094415" cy="493776"/>
          </a:xfrm>
          <a:prstGeom prst="rect">
            <a:avLst/>
          </a:prstGeom>
          <a:noFill/>
        </p:spPr>
        <p:txBody>
          <a:bodyPr wrap="square" anchor="ctr" lIns="36576" rIns="36576" tIns="18288" bIns="18288">
            <a:spAutoFit/>
          </a:bodyPr>
          <a:lstStyle/>
          <a:p>
            <a:pPr algn="l"/>
            <a:r>
              <a:rPr sz="1250" b="1" i="0">
                <a:solidFill>
                  <a:srgbClr val="7A2E00"/>
                </a:solidFill>
                <a:latin typeface="Open Sans"/>
              </a:rPr>
              <a:t>EN ATTENTE assumés : code 2F8 vs 2.G.1 ; ligne 2050 CON placeholder ; pas de série Tier 2 pour les gaz fluorés.</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IPPU · EXERCICE M2-EX C · DÉMO LIVE-MODEL</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2100" b="1" i="0">
                <a:solidFill>
                  <a:srgbClr val="FFFFFF"/>
                </a:solidFill>
                <a:latin typeface="Open Sans"/>
              </a:rPr>
              <a:t>Exercice : prouvez par le calcul que le clinker fait toute l'atténuation PIUP</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29 / 40</a:t>
            </a:r>
          </a:p>
        </p:txBody>
      </p:sp>
      <p:sp>
        <p:nvSpPr>
          <p:cNvPr id="11" name="Rounded Rectangle 10"/>
          <p:cNvSpPr/>
          <p:nvPr/>
        </p:nvSpPr>
        <p:spPr>
          <a:xfrm>
            <a:off x="365760" y="1371600"/>
            <a:ext cx="11460175" cy="4352544"/>
          </a:xfrm>
          <a:prstGeom prst="roundRect">
            <a:avLst>
              <a:gd name="adj" fmla="val 45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365760" y="1371600"/>
            <a:ext cx="11460175"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03504" y="1517904"/>
            <a:ext cx="10984687" cy="384048"/>
          </a:xfrm>
          <a:prstGeom prst="rect">
            <a:avLst/>
          </a:prstGeom>
          <a:noFill/>
        </p:spPr>
        <p:txBody>
          <a:bodyPr wrap="square" anchor="t" lIns="36576" rIns="36576" tIns="18288" bIns="18288">
            <a:spAutoFit/>
          </a:bodyPr>
          <a:lstStyle/>
          <a:p>
            <a:pPr algn="l"/>
            <a:r>
              <a:rPr sz="1300" b="1" i="0">
                <a:solidFill>
                  <a:srgbClr val="62D32F"/>
                </a:solidFill>
                <a:latin typeface="Open Sans"/>
              </a:rPr>
              <a:t>EXERCICE M2-EX c</a:t>
            </a:r>
          </a:p>
        </p:txBody>
      </p:sp>
      <p:sp>
        <p:nvSpPr>
          <p:cNvPr id="14" name="TextBox 13"/>
          <p:cNvSpPr txBox="1"/>
          <p:nvPr/>
        </p:nvSpPr>
        <p:spPr>
          <a:xfrm>
            <a:off x="603504" y="2011680"/>
            <a:ext cx="10984687" cy="3566160"/>
          </a:xfrm>
          <a:prstGeom prst="rect">
            <a:avLst/>
          </a:prstGeom>
          <a:noFill/>
        </p:spPr>
        <p:txBody>
          <a:bodyPr wrap="square" lIns="36576" rIns="36576">
            <a:spAutoFit/>
          </a:bodyPr>
          <a:lstStyle/>
          <a:p>
            <a:pPr algn="l" marL="237744" indent="-237744">
              <a:lnSpc>
                <a:spcPct val="102000"/>
              </a:lnSpc>
              <a:spcBef>
                <a:spcPts val="0"/>
              </a:spcBef>
            </a:pPr>
            <a:r>
              <a:rPr sz="1500">
                <a:solidFill>
                  <a:srgbClr val="FFFFFF"/>
                </a:solidFill>
                <a:latin typeface="Open Sans"/>
              </a:rPr>
              <a:t>›  Dans 6_Calculations, vérifier le calcul clinker 2035 CON : 9,0 Mt (4_Drv!K15) × 0,183 (5_EF!K15) = 1,647 MtCO₂e (6_Calc!K15).</a:t>
            </a:r>
          </a:p>
          <a:p>
            <a:pPr algn="l" marL="237744" indent="-237744">
              <a:lnSpc>
                <a:spcPct val="102000"/>
              </a:lnSpc>
              <a:spcBef>
                <a:spcPts val="900"/>
              </a:spcBef>
            </a:pPr>
            <a:r>
              <a:rPr sz="1500">
                <a:solidFill>
                  <a:srgbClr val="FFFFFF"/>
                </a:solidFill>
                <a:latin typeface="Open Sans"/>
              </a:rPr>
              <a:t>›  Comparer au total PIUP (1,85) → constater la part dominante du clinker.</a:t>
            </a:r>
          </a:p>
          <a:p>
            <a:pPr algn="l" marL="237744" indent="-237744">
              <a:lnSpc>
                <a:spcPct val="102000"/>
              </a:lnSpc>
              <a:spcBef>
                <a:spcPts val="900"/>
              </a:spcBef>
            </a:pPr>
            <a:r>
              <a:rPr sz="1500">
                <a:solidFill>
                  <a:srgbClr val="FFFFFF"/>
                </a:solidFill>
                <a:latin typeface="Open Sans"/>
              </a:rPr>
              <a:t>›  Repérer le facteur SF₆ effectif (3,5) et sa note de code (2F8/2.G.1 en attente). Indicateur PIUP → mapping CRT 2. Worksheet FR/EN + corrigé fournis.</a:t>
            </a:r>
          </a:p>
        </p:txBody>
      </p:sp>
      <p:sp>
        <p:nvSpPr>
          <p:cNvPr id="15" name="TextBox 14"/>
          <p:cNvSpPr txBox="1"/>
          <p:nvPr/>
        </p:nvSpPr>
        <p:spPr>
          <a:xfrm>
            <a:off x="365760" y="5852160"/>
            <a:ext cx="11460175" cy="310896"/>
          </a:xfrm>
          <a:prstGeom prst="rect">
            <a:avLst/>
          </a:prstGeom>
          <a:noFill/>
        </p:spPr>
        <p:txBody>
          <a:bodyPr wrap="square" anchor="ctr" lIns="36576" rIns="36576" tIns="18288" bIns="18288">
            <a:spAutoFit/>
          </a:bodyPr>
          <a:lstStyle/>
          <a:p>
            <a:pPr algn="l"/>
            <a:r>
              <a:rPr sz="1200" b="0" i="1">
                <a:solidFill>
                  <a:srgbClr val="808CA2"/>
                </a:solidFill>
                <a:latin typeface="Open Sans"/>
              </a:rPr>
              <a:t>[DEMO LIVE-MODEL] — marqueur facilitateur.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ÉNERGIE · COUCHE A · COMPRENDRE</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L'Énergie est le centre de gravité : électricité et transport sont les deux moitiés d'un même bloc comptable</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3 / 40</a:t>
            </a:r>
          </a:p>
        </p:txBody>
      </p:sp>
      <p:sp>
        <p:nvSpPr>
          <p:cNvPr id="11" name="TextBox 10"/>
          <p:cNvSpPr txBox="1"/>
          <p:nvPr/>
        </p:nvSpPr>
        <p:spPr>
          <a:xfrm>
            <a:off x="365760" y="1371600"/>
            <a:ext cx="11460175" cy="5010912"/>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Architecture IPCC : 4 secteurs de reporting (Énergie, IPPU, AFOLU, Déchets) ; le carburant des véhicules est compté en combustion mobile sous l'Énergie (codes 1A3).</a:t>
            </a:r>
          </a:p>
          <a:p>
            <a:pPr algn="l" marL="237744" indent="-237744">
              <a:lnSpc>
                <a:spcPct val="102000"/>
              </a:lnSpc>
              <a:spcBef>
                <a:spcPts val="1000"/>
              </a:spcBef>
            </a:pPr>
            <a:r>
              <a:rPr sz="1500">
                <a:solidFill>
                  <a:srgbClr val="114A7D"/>
                </a:solidFill>
                <a:latin typeface="Open Sans"/>
              </a:rPr>
              <a:t>›  Mécanisme central : à mesure que les renouvelables remplacent le fossile, le facteur d'émission du réseau (gCO₂/kWh) baisse, et chaque usage électrifié hérite automatiquement d'une empreinte plus faible.</a:t>
            </a:r>
          </a:p>
          <a:p>
            <a:pPr algn="l" marL="237744" indent="-237744">
              <a:lnSpc>
                <a:spcPct val="102000"/>
              </a:lnSpc>
              <a:spcBef>
                <a:spcPts val="1000"/>
              </a:spcBef>
            </a:pPr>
            <a:r>
              <a:rPr sz="1500">
                <a:solidFill>
                  <a:srgbClr val="114A7D"/>
                </a:solidFill>
                <a:latin typeface="Open Sans"/>
              </a:rPr>
              <a:t>›  Repère mondial : l'intensité CO₂ de l'électricité ≈ 445 gCO₂/kWh en 2024, en baisse record de 3 % ; cap vers ~400 d'ici 2027 (IEA, Electricity 2025).</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SECTEUR 4 · DÉCHETS · OBJECTIFS</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À la fin de ce bloc, vous saurez pourquoi les déchets sont petits aujourd'hui mais offrent la plus forte baisse relative de la CDN</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30 / 40</a:t>
            </a:r>
          </a:p>
        </p:txBody>
      </p:sp>
      <p:sp>
        <p:nvSpPr>
          <p:cNvPr id="11" name="Rounded Rectangle 10"/>
          <p:cNvSpPr/>
          <p:nvPr/>
        </p:nvSpPr>
        <p:spPr>
          <a:xfrm>
            <a:off x="365760" y="1371600"/>
            <a:ext cx="11460175" cy="5010912"/>
          </a:xfrm>
          <a:prstGeom prst="roundRect">
            <a:avLst>
              <a:gd name="adj" fmla="val 45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365760" y="1371600"/>
            <a:ext cx="11460175"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03504" y="1517904"/>
            <a:ext cx="10984687" cy="384048"/>
          </a:xfrm>
          <a:prstGeom prst="rect">
            <a:avLst/>
          </a:prstGeom>
          <a:noFill/>
        </p:spPr>
        <p:txBody>
          <a:bodyPr wrap="square" anchor="t" lIns="36576" rIns="36576" tIns="18288" bIns="18288">
            <a:spAutoFit/>
          </a:bodyPr>
          <a:lstStyle/>
          <a:p>
            <a:pPr algn="l"/>
            <a:r>
              <a:rPr sz="1300" b="1" i="0">
                <a:solidFill>
                  <a:srgbClr val="003E51"/>
                </a:solidFill>
                <a:latin typeface="Open Sans"/>
              </a:rPr>
              <a:t>OBJECTIFS D'APPRENTISSAGE</a:t>
            </a:r>
          </a:p>
        </p:txBody>
      </p:sp>
      <p:sp>
        <p:nvSpPr>
          <p:cNvPr id="14" name="TextBox 13"/>
          <p:cNvSpPr txBox="1"/>
          <p:nvPr/>
        </p:nvSpPr>
        <p:spPr>
          <a:xfrm>
            <a:off x="603504" y="2011680"/>
            <a:ext cx="10984687" cy="4224528"/>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Comprendre que les émissions de déchets sont reconstruites à partir de décennies de dépôts (modèle de décroissance de premier ordre, FOD) — c'est du méthane.</a:t>
            </a:r>
          </a:p>
          <a:p>
            <a:pPr algn="l" marL="237744" indent="-237744">
              <a:lnSpc>
                <a:spcPct val="102000"/>
              </a:lnSpc>
              <a:spcBef>
                <a:spcPts val="900"/>
              </a:spcBef>
            </a:pPr>
            <a:r>
              <a:rPr sz="1500">
                <a:solidFill>
                  <a:srgbClr val="114A7D"/>
                </a:solidFill>
                <a:latin typeface="Open Sans"/>
              </a:rPr>
              <a:t>›  Lire les chiffres : Déchets 1,47 (2025) → 0,75 MtCO₂e (2035 CON) = la plus forte baisse relative (−73 %).</a:t>
            </a:r>
          </a:p>
          <a:p>
            <a:pPr algn="l" marL="237744" indent="-237744">
              <a:lnSpc>
                <a:spcPct val="102000"/>
              </a:lnSpc>
              <a:spcBef>
                <a:spcPts val="900"/>
              </a:spcBef>
            </a:pPr>
            <a:r>
              <a:rPr sz="1500">
                <a:solidFill>
                  <a:srgbClr val="114A7D"/>
                </a:solidFill>
                <a:latin typeface="Open Sans"/>
              </a:rPr>
              <a:t>›  Nommer honnêtement la lacune de données UCG-2015.</a:t>
            </a:r>
          </a:p>
          <a:p>
            <a:pPr algn="l" marL="237744" indent="-237744">
              <a:lnSpc>
                <a:spcPct val="102000"/>
              </a:lnSpc>
              <a:spcBef>
                <a:spcPts val="900"/>
              </a:spcBef>
            </a:pPr>
            <a:r>
              <a:rPr sz="1500">
                <a:solidFill>
                  <a:srgbClr val="114A7D"/>
                </a:solidFill>
                <a:latin typeface="Open Sans"/>
              </a:rPr>
              <a:t>›  Identifier les indicateurs MRV déchets (et le gain « bon marché » des données de pesée).</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DÉCHETS · COUCHE A · DÉCROISSANCE DE PREMIER ORDRE</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2100" b="1" i="0">
                <a:solidFill>
                  <a:srgbClr val="FFFFFF"/>
                </a:solidFill>
                <a:latin typeface="Open Sans"/>
              </a:rPr>
              <a:t>Le méthane d'une décharge sort sur des années : on reconstruit, on ne mesure pas une cheminée</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31 / 40</a:t>
            </a:r>
          </a:p>
        </p:txBody>
      </p:sp>
      <p:sp>
        <p:nvSpPr>
          <p:cNvPr id="11" name="TextBox 10"/>
          <p:cNvSpPr txBox="1"/>
          <p:nvPr/>
        </p:nvSpPr>
        <p:spPr>
          <a:xfrm>
            <a:off x="365760" y="1371600"/>
            <a:ext cx="11460175" cy="5010912"/>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Les émissions de déchets ne se mesurent pas à la cheminée : on les reconstruit à partir de l'historique de décomposition des matières déposées sur des décennies. Gaz dominant = CH₄, secondaire = N₂O (eaux usées).</a:t>
            </a:r>
          </a:p>
          <a:p>
            <a:pPr algn="l" marL="237744" indent="-237744">
              <a:lnSpc>
                <a:spcPct val="102000"/>
              </a:lnSpc>
              <a:spcBef>
                <a:spcPts val="1000"/>
              </a:spcBef>
            </a:pPr>
            <a:r>
              <a:rPr sz="1500">
                <a:solidFill>
                  <a:srgbClr val="114A7D"/>
                </a:solidFill>
                <a:latin typeface="Open Sans"/>
              </a:rPr>
              <a:t>›  Modèle FOD (First-Order Decay) : la grandeur motrice = DDOCm (masse W × DOC × DOCf × MCF). CH₄ = DDOCm décomposé × F × 16/12 (F = 0,5).</a:t>
            </a:r>
          </a:p>
          <a:p>
            <a:pPr algn="l" marL="237744" indent="-237744">
              <a:lnSpc>
                <a:spcPct val="102000"/>
              </a:lnSpc>
              <a:spcBef>
                <a:spcPts val="1000"/>
              </a:spcBef>
            </a:pPr>
            <a:r>
              <a:rPr sz="1500">
                <a:solidFill>
                  <a:srgbClr val="114A7D"/>
                </a:solidFill>
                <a:latin typeface="Open Sans"/>
              </a:rPr>
              <a:t>›  Paramètres à fort levier : MCF (décharge gérée anaérobie = 1,0 ; non gérée profonde = 0,8) et DOCf. Demi-vies mesurées 3–35 ans — surtout sur sites tempérés (lacune pour le Sahel).</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DÉCHETS · COUCHE A · EAUX USÉES &amp; GAINS MRV</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Les eaux usées émettent là où c'est anaérobie ; et la donnée de pesée fait s'effondrer l'incertitude</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32 / 40</a:t>
            </a:r>
          </a:p>
        </p:txBody>
      </p:sp>
      <p:sp>
        <p:nvSpPr>
          <p:cNvPr id="11" name="TextBox 10"/>
          <p:cNvSpPr txBox="1"/>
          <p:nvPr/>
        </p:nvSpPr>
        <p:spPr>
          <a:xfrm>
            <a:off x="365760" y="1371600"/>
            <a:ext cx="11460175" cy="5010912"/>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Eaux usées : CH₄ là où les organiques sont traités/rejetés en anaérobie (EF = Bo × MCF) ; N₂O issu de l'azote. Réalité des pays en développement : latrines, fosses, lagunes non gérées, égouts à ciel ouvert (stagnants, chauffés → anaérobie → CH₄) dominent souvent.</a:t>
            </a:r>
          </a:p>
          <a:p>
            <a:pPr algn="l" marL="237744" indent="-237744">
              <a:lnSpc>
                <a:spcPct val="102000"/>
              </a:lnSpc>
              <a:spcBef>
                <a:spcPts val="1000"/>
              </a:spcBef>
            </a:pPr>
            <a:r>
              <a:rPr sz="1500">
                <a:solidFill>
                  <a:srgbClr val="114A7D"/>
                </a:solidFill>
                <a:latin typeface="Open Sans"/>
              </a:rPr>
              <a:t>›  Le secteur déchets est parmi les plus incertains de l'inventaire. Leçon directe : la donnée de pesée au pont-bascule fait s'effondrer l'incertitude (Tunisie : 2 % sur les quantités pesées vs 60 % sur la génération estimée).</a:t>
            </a:r>
          </a:p>
          <a:p>
            <a:pPr algn="l" marL="237744" indent="-237744">
              <a:lnSpc>
                <a:spcPct val="102000"/>
              </a:lnSpc>
              <a:spcBef>
                <a:spcPts val="1000"/>
              </a:spcBef>
            </a:pPr>
            <a:r>
              <a:rPr sz="1500">
                <a:solidFill>
                  <a:srgbClr val="114A7D"/>
                </a:solidFill>
                <a:latin typeface="Open Sans"/>
              </a:rPr>
              <a:t>›  Bonnes pratiques : institutionnaliser les flux de données (bureau national de statistique), utiliser la demande d'historique du FOD comme contrainte de conception, QA par comparaison entre pays.</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DÉCHETS · COUCHE B · LA PLUS FORTE BAISSE RELATIVE</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Les déchets passent de 1,47 (2025) à 0,75 MtCO₂e en 2035 CON — une baisse de 73 %, la plus profonde de la CDN, portée par le méthane</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33 / 40</a:t>
            </a:r>
          </a:p>
        </p:txBody>
      </p:sp>
      <p:sp>
        <p:nvSpPr>
          <p:cNvPr id="11" name="TextBox 10"/>
          <p:cNvSpPr txBox="1"/>
          <p:nvPr/>
        </p:nvSpPr>
        <p:spPr>
          <a:xfrm>
            <a:off x="365760" y="1371600"/>
            <a:ext cx="11460175" cy="237744"/>
          </a:xfrm>
          <a:prstGeom prst="rect">
            <a:avLst/>
          </a:prstGeom>
          <a:noFill/>
        </p:spPr>
        <p:txBody>
          <a:bodyPr wrap="square" anchor="t" lIns="36576" rIns="36576" tIns="18288" bIns="18288">
            <a:spAutoFit/>
          </a:bodyPr>
          <a:lstStyle/>
          <a:p>
            <a:pPr algn="l"/>
            <a:r>
              <a:rPr sz="1100" b="1" i="0">
                <a:solidFill>
                  <a:srgbClr val="808CA2"/>
                </a:solidFill>
                <a:latin typeface="Open Sans"/>
              </a:rPr>
              <a:t>Déchets total + composantes (MtCO₂e)</a:t>
            </a:r>
          </a:p>
        </p:txBody>
      </p:sp>
      <p:graphicFrame>
        <p:nvGraphicFramePr>
          <p:cNvPr id="12" name="Table 11"/>
          <p:cNvGraphicFramePr>
            <a:graphicFrameLocks noGrp="1"/>
          </p:cNvGraphicFramePr>
          <p:nvPr/>
        </p:nvGraphicFramePr>
        <p:xfrm>
          <a:off x="365760" y="1627632"/>
          <a:ext cx="11460175" cy="2304288"/>
        </p:xfrm>
        <a:graphic>
          <a:graphicData uri="http://schemas.openxmlformats.org/drawingml/2006/table">
            <a:tbl>
              <a:tblPr>
                <a:tableStyleId>{5C22544A-7EE6-4342-B048-85BDC9FD1C3A}</a:tableStyleId>
              </a:tblPr>
              <a:tblGrid>
                <a:gridCol w="5973775"/>
                <a:gridCol w="1828800"/>
                <a:gridCol w="1828800"/>
                <a:gridCol w="1828800"/>
              </a:tblGrid>
              <a:tr h="329184">
                <a:tc>
                  <a:txBody>
                    <a:bodyPr wrap="square"/>
                    <a:lstStyle/>
                    <a:p>
                      <a:pPr algn="l"/>
                      <a:r>
                        <a:rPr sz="1250" b="1">
                          <a:solidFill>
                            <a:srgbClr val="FFFFFF"/>
                          </a:solidFill>
                          <a:latin typeface="Open Sans"/>
                        </a:rPr>
                        <a:t>Année · Scénario</a:t>
                      </a:r>
                    </a:p>
                  </a:txBody>
                  <a:tcPr marL="73152" marR="73152" marT="9144" marB="9144" anchor="ctr">
                    <a:solidFill>
                      <a:srgbClr val="003E51"/>
                    </a:solidFill>
                  </a:tcPr>
                </a:tc>
                <a:tc>
                  <a:txBody>
                    <a:bodyPr wrap="square"/>
                    <a:lstStyle/>
                    <a:p>
                      <a:pPr algn="r"/>
                      <a:r>
                        <a:rPr sz="1250" b="1">
                          <a:solidFill>
                            <a:srgbClr val="FFFFFF"/>
                          </a:solidFill>
                          <a:latin typeface="Open Sans"/>
                        </a:rPr>
                        <a:t>Déchets</a:t>
                      </a:r>
                    </a:p>
                  </a:txBody>
                  <a:tcPr marL="73152" marR="73152" marT="9144" marB="9144" anchor="ctr">
                    <a:solidFill>
                      <a:srgbClr val="003E51"/>
                    </a:solidFill>
                  </a:tcPr>
                </a:tc>
                <a:tc>
                  <a:txBody>
                    <a:bodyPr wrap="square"/>
                    <a:lstStyle/>
                    <a:p>
                      <a:pPr algn="r"/>
                      <a:r>
                        <a:rPr sz="1250" b="1">
                          <a:solidFill>
                            <a:srgbClr val="FFFFFF"/>
                          </a:solidFill>
                          <a:latin typeface="Open Sans"/>
                        </a:rPr>
                        <a:t>dont Solide</a:t>
                      </a:r>
                    </a:p>
                  </a:txBody>
                  <a:tcPr marL="73152" marR="73152" marT="9144" marB="9144" anchor="ctr">
                    <a:solidFill>
                      <a:srgbClr val="003E51"/>
                    </a:solidFill>
                  </a:tcPr>
                </a:tc>
                <a:tc>
                  <a:txBody>
                    <a:bodyPr wrap="square"/>
                    <a:lstStyle/>
                    <a:p>
                      <a:pPr algn="r"/>
                      <a:r>
                        <a:rPr sz="1250" b="1">
                          <a:solidFill>
                            <a:srgbClr val="FFFFFF"/>
                          </a:solidFill>
                          <a:latin typeface="Open Sans"/>
                        </a:rPr>
                        <a:t>dont Eaux usées</a:t>
                      </a:r>
                    </a:p>
                  </a:txBody>
                  <a:tcPr marL="73152" marR="73152" marT="9144" marB="9144" anchor="ctr">
                    <a:solidFill>
                      <a:srgbClr val="003E51"/>
                    </a:solidFill>
                  </a:tcPr>
                </a:tc>
              </a:tr>
              <a:tr h="329184">
                <a:tc>
                  <a:txBody>
                    <a:bodyPr wrap="square"/>
                    <a:lstStyle/>
                    <a:p>
                      <a:pPr algn="l"/>
                      <a:r>
                        <a:rPr sz="1250" b="0">
                          <a:solidFill>
                            <a:srgbClr val="114A7D"/>
                          </a:solidFill>
                          <a:latin typeface="Open Sans"/>
                        </a:rPr>
                        <a:t>2025 (réf.)</a:t>
                      </a:r>
                    </a:p>
                  </a:txBody>
                  <a:tcPr marL="73152" marR="73152" marT="9144" marB="9144" anchor="ctr">
                    <a:solidFill>
                      <a:srgbClr val="FFFFFF"/>
                    </a:solidFill>
                  </a:tcPr>
                </a:tc>
                <a:tc>
                  <a:txBody>
                    <a:bodyPr wrap="square"/>
                    <a:lstStyle/>
                    <a:p>
                      <a:pPr algn="r"/>
                      <a:r>
                        <a:rPr sz="1250" b="0">
                          <a:solidFill>
                            <a:srgbClr val="114A7D"/>
                          </a:solidFill>
                          <a:latin typeface="Open Sans"/>
                        </a:rPr>
                        <a:t>1,475</a:t>
                      </a:r>
                    </a:p>
                  </a:txBody>
                  <a:tcPr marL="73152" marR="73152" marT="9144" marB="9144" anchor="ctr">
                    <a:solidFill>
                      <a:srgbClr val="FFFFFF"/>
                    </a:solidFill>
                  </a:tcPr>
                </a:tc>
                <a:tc>
                  <a:txBody>
                    <a:bodyPr wrap="square"/>
                    <a:lstStyle/>
                    <a:p>
                      <a:pPr algn="r"/>
                      <a:r>
                        <a:rPr sz="1250" b="0">
                          <a:solidFill>
                            <a:srgbClr val="114A7D"/>
                          </a:solidFill>
                          <a:latin typeface="Open Sans"/>
                        </a:rPr>
                        <a:t>0,661</a:t>
                      </a:r>
                    </a:p>
                  </a:txBody>
                  <a:tcPr marL="73152" marR="73152" marT="9144" marB="9144" anchor="ctr">
                    <a:solidFill>
                      <a:srgbClr val="FFFFFF"/>
                    </a:solidFill>
                  </a:tcPr>
                </a:tc>
                <a:tc>
                  <a:txBody>
                    <a:bodyPr wrap="square"/>
                    <a:lstStyle/>
                    <a:p>
                      <a:pPr algn="r"/>
                      <a:r>
                        <a:rPr sz="1250" b="0">
                          <a:solidFill>
                            <a:srgbClr val="114A7D"/>
                          </a:solidFill>
                          <a:latin typeface="Open Sans"/>
                        </a:rPr>
                        <a:t>0,814</a:t>
                      </a:r>
                    </a:p>
                  </a:txBody>
                  <a:tcPr marL="73152" marR="73152" marT="9144" marB="9144" anchor="ctr">
                    <a:solidFill>
                      <a:srgbClr val="FFFFFF"/>
                    </a:solidFill>
                  </a:tcPr>
                </a:tc>
              </a:tr>
              <a:tr h="329184">
                <a:tc>
                  <a:txBody>
                    <a:bodyPr wrap="square"/>
                    <a:lstStyle/>
                    <a:p>
                      <a:pPr algn="l"/>
                      <a:r>
                        <a:rPr sz="1250" b="0">
                          <a:solidFill>
                            <a:srgbClr val="114A7D"/>
                          </a:solidFill>
                          <a:latin typeface="Open Sans"/>
                        </a:rPr>
                        <a:t>2030 BAU</a:t>
                      </a:r>
                    </a:p>
                  </a:txBody>
                  <a:tcPr marL="73152" marR="73152" marT="9144" marB="9144" anchor="ctr">
                    <a:solidFill>
                      <a:srgbClr val="E6E9EE"/>
                    </a:solidFill>
                  </a:tcPr>
                </a:tc>
                <a:tc>
                  <a:txBody>
                    <a:bodyPr wrap="square"/>
                    <a:lstStyle/>
                    <a:p>
                      <a:pPr algn="r"/>
                      <a:r>
                        <a:rPr sz="1250" b="0">
                          <a:solidFill>
                            <a:srgbClr val="114A7D"/>
                          </a:solidFill>
                          <a:latin typeface="Open Sans"/>
                        </a:rPr>
                        <a:t>2,58</a:t>
                      </a:r>
                    </a:p>
                  </a:txBody>
                  <a:tcPr marL="73152" marR="73152" marT="9144" marB="9144" anchor="ctr">
                    <a:solidFill>
                      <a:srgbClr val="E6E9EE"/>
                    </a:solidFill>
                  </a:tcPr>
                </a:tc>
                <a:tc>
                  <a:txBody>
                    <a:bodyPr wrap="square"/>
                    <a:lstStyle/>
                    <a:p>
                      <a:pPr algn="r"/>
                      <a:r>
                        <a:rPr sz="1250" b="0">
                          <a:solidFill>
                            <a:srgbClr val="114A7D"/>
                          </a:solidFill>
                          <a:latin typeface="Open Sans"/>
                        </a:rPr>
                        <a:t>1,161</a:t>
                      </a:r>
                    </a:p>
                  </a:txBody>
                  <a:tcPr marL="73152" marR="73152" marT="9144" marB="9144" anchor="ctr">
                    <a:solidFill>
                      <a:srgbClr val="E6E9EE"/>
                    </a:solidFill>
                  </a:tcPr>
                </a:tc>
                <a:tc>
                  <a:txBody>
                    <a:bodyPr wrap="square"/>
                    <a:lstStyle/>
                    <a:p>
                      <a:pPr algn="r"/>
                      <a:r>
                        <a:rPr sz="1250" b="0">
                          <a:solidFill>
                            <a:srgbClr val="114A7D"/>
                          </a:solidFill>
                          <a:latin typeface="Open Sans"/>
                        </a:rPr>
                        <a:t>1,419</a:t>
                      </a:r>
                    </a:p>
                  </a:txBody>
                  <a:tcPr marL="73152" marR="73152" marT="9144" marB="9144" anchor="ctr">
                    <a:solidFill>
                      <a:srgbClr val="E6E9EE"/>
                    </a:solidFill>
                  </a:tcPr>
                </a:tc>
              </a:tr>
              <a:tr h="329184">
                <a:tc>
                  <a:txBody>
                    <a:bodyPr wrap="square"/>
                    <a:lstStyle/>
                    <a:p>
                      <a:pPr algn="l"/>
                      <a:r>
                        <a:rPr sz="1250" b="0">
                          <a:solidFill>
                            <a:srgbClr val="114A7D"/>
                          </a:solidFill>
                          <a:latin typeface="Open Sans"/>
                        </a:rPr>
                        <a:t>2030 CON</a:t>
                      </a:r>
                    </a:p>
                  </a:txBody>
                  <a:tcPr marL="73152" marR="73152" marT="9144" marB="9144" anchor="ctr">
                    <a:solidFill>
                      <a:srgbClr val="FFFFFF"/>
                    </a:solidFill>
                  </a:tcPr>
                </a:tc>
                <a:tc>
                  <a:txBody>
                    <a:bodyPr wrap="square"/>
                    <a:lstStyle/>
                    <a:p>
                      <a:pPr algn="r"/>
                      <a:r>
                        <a:rPr sz="1250" b="0">
                          <a:solidFill>
                            <a:srgbClr val="114A7D"/>
                          </a:solidFill>
                          <a:latin typeface="Open Sans"/>
                        </a:rPr>
                        <a:t>0,89</a:t>
                      </a:r>
                    </a:p>
                  </a:txBody>
                  <a:tcPr marL="73152" marR="73152" marT="9144" marB="9144" anchor="ctr">
                    <a:solidFill>
                      <a:srgbClr val="FFFFFF"/>
                    </a:solidFill>
                  </a:tcPr>
                </a:tc>
                <a:tc>
                  <a:txBody>
                    <a:bodyPr wrap="square"/>
                    <a:lstStyle/>
                    <a:p>
                      <a:pPr algn="r"/>
                      <a:r>
                        <a:rPr sz="1250" b="0">
                          <a:solidFill>
                            <a:srgbClr val="114A7D"/>
                          </a:solidFill>
                          <a:latin typeface="Open Sans"/>
                        </a:rPr>
                        <a:t>0,267</a:t>
                      </a:r>
                    </a:p>
                  </a:txBody>
                  <a:tcPr marL="73152" marR="73152" marT="9144" marB="9144" anchor="ctr">
                    <a:solidFill>
                      <a:srgbClr val="FFFFFF"/>
                    </a:solidFill>
                  </a:tcPr>
                </a:tc>
                <a:tc>
                  <a:txBody>
                    <a:bodyPr wrap="square"/>
                    <a:lstStyle/>
                    <a:p>
                      <a:pPr algn="r"/>
                      <a:r>
                        <a:rPr sz="1250" b="0">
                          <a:solidFill>
                            <a:srgbClr val="114A7D"/>
                          </a:solidFill>
                          <a:latin typeface="Open Sans"/>
                        </a:rPr>
                        <a:t>0,623</a:t>
                      </a:r>
                    </a:p>
                  </a:txBody>
                  <a:tcPr marL="73152" marR="73152" marT="9144" marB="9144" anchor="ctr">
                    <a:solidFill>
                      <a:srgbClr val="FFFFFF"/>
                    </a:solidFill>
                  </a:tcPr>
                </a:tc>
              </a:tr>
              <a:tr h="329184">
                <a:tc>
                  <a:txBody>
                    <a:bodyPr wrap="square"/>
                    <a:lstStyle/>
                    <a:p>
                      <a:pPr algn="l"/>
                      <a:r>
                        <a:rPr sz="1250" b="0">
                          <a:solidFill>
                            <a:srgbClr val="114A7D"/>
                          </a:solidFill>
                          <a:latin typeface="Open Sans"/>
                        </a:rPr>
                        <a:t>2035 BAU</a:t>
                      </a:r>
                    </a:p>
                  </a:txBody>
                  <a:tcPr marL="73152" marR="73152" marT="9144" marB="9144" anchor="ctr">
                    <a:solidFill>
                      <a:srgbClr val="E6E9EE"/>
                    </a:solidFill>
                  </a:tcPr>
                </a:tc>
                <a:tc>
                  <a:txBody>
                    <a:bodyPr wrap="square"/>
                    <a:lstStyle/>
                    <a:p>
                      <a:pPr algn="r"/>
                      <a:r>
                        <a:rPr sz="1250" b="0">
                          <a:solidFill>
                            <a:srgbClr val="114A7D"/>
                          </a:solidFill>
                          <a:latin typeface="Open Sans"/>
                        </a:rPr>
                        <a:t>2,80</a:t>
                      </a:r>
                    </a:p>
                  </a:txBody>
                  <a:tcPr marL="73152" marR="73152" marT="9144" marB="9144" anchor="ctr">
                    <a:solidFill>
                      <a:srgbClr val="E6E9EE"/>
                    </a:solidFill>
                  </a:tcPr>
                </a:tc>
                <a:tc>
                  <a:txBody>
                    <a:bodyPr wrap="square"/>
                    <a:lstStyle/>
                    <a:p>
                      <a:pPr algn="r"/>
                      <a:r>
                        <a:rPr sz="1250" b="0">
                          <a:solidFill>
                            <a:srgbClr val="114A7D"/>
                          </a:solidFill>
                          <a:latin typeface="Open Sans"/>
                        </a:rPr>
                        <a:t>1,232</a:t>
                      </a:r>
                    </a:p>
                  </a:txBody>
                  <a:tcPr marL="73152" marR="73152" marT="9144" marB="9144" anchor="ctr">
                    <a:solidFill>
                      <a:srgbClr val="E6E9EE"/>
                    </a:solidFill>
                  </a:tcPr>
                </a:tc>
                <a:tc>
                  <a:txBody>
                    <a:bodyPr wrap="square"/>
                    <a:lstStyle/>
                    <a:p>
                      <a:pPr algn="r"/>
                      <a:r>
                        <a:rPr sz="1250" b="0">
                          <a:solidFill>
                            <a:srgbClr val="114A7D"/>
                          </a:solidFill>
                          <a:latin typeface="Open Sans"/>
                        </a:rPr>
                        <a:t>1,568</a:t>
                      </a:r>
                    </a:p>
                  </a:txBody>
                  <a:tcPr marL="73152" marR="73152" marT="9144" marB="9144" anchor="ctr">
                    <a:solidFill>
                      <a:srgbClr val="E6E9EE"/>
                    </a:solidFill>
                  </a:tcPr>
                </a:tc>
              </a:tr>
              <a:tr h="329184">
                <a:tc>
                  <a:txBody>
                    <a:bodyPr wrap="square"/>
                    <a:lstStyle/>
                    <a:p>
                      <a:pPr algn="l"/>
                      <a:r>
                        <a:rPr sz="1250" b="1">
                          <a:solidFill>
                            <a:srgbClr val="003E51"/>
                          </a:solidFill>
                          <a:latin typeface="Open Sans"/>
                        </a:rPr>
                        <a:t>2035 CON</a:t>
                      </a:r>
                    </a:p>
                  </a:txBody>
                  <a:tcPr marL="73152" marR="73152" marT="9144" marB="9144" anchor="ctr">
                    <a:solidFill>
                      <a:srgbClr val="BFC5D1"/>
                    </a:solidFill>
                  </a:tcPr>
                </a:tc>
                <a:tc>
                  <a:txBody>
                    <a:bodyPr wrap="square"/>
                    <a:lstStyle/>
                    <a:p>
                      <a:pPr algn="r"/>
                      <a:r>
                        <a:rPr sz="1250" b="1">
                          <a:solidFill>
                            <a:srgbClr val="003E51"/>
                          </a:solidFill>
                          <a:latin typeface="Open Sans"/>
                        </a:rPr>
                        <a:t>0,75</a:t>
                      </a:r>
                    </a:p>
                  </a:txBody>
                  <a:tcPr marL="73152" marR="73152" marT="9144" marB="9144" anchor="ctr">
                    <a:solidFill>
                      <a:srgbClr val="BFC5D1"/>
                    </a:solidFill>
                  </a:tcPr>
                </a:tc>
                <a:tc>
                  <a:txBody>
                    <a:bodyPr wrap="square"/>
                    <a:lstStyle/>
                    <a:p>
                      <a:pPr algn="r"/>
                      <a:r>
                        <a:rPr sz="1250" b="1">
                          <a:solidFill>
                            <a:srgbClr val="003E51"/>
                          </a:solidFill>
                          <a:latin typeface="Open Sans"/>
                        </a:rPr>
                        <a:t>0,21</a:t>
                      </a:r>
                    </a:p>
                  </a:txBody>
                  <a:tcPr marL="73152" marR="73152" marT="9144" marB="9144" anchor="ctr">
                    <a:solidFill>
                      <a:srgbClr val="BFC5D1"/>
                    </a:solidFill>
                  </a:tcPr>
                </a:tc>
                <a:tc>
                  <a:txBody>
                    <a:bodyPr wrap="square"/>
                    <a:lstStyle/>
                    <a:p>
                      <a:pPr algn="r"/>
                      <a:r>
                        <a:rPr sz="1250" b="1">
                          <a:solidFill>
                            <a:srgbClr val="003E51"/>
                          </a:solidFill>
                          <a:latin typeface="Open Sans"/>
                        </a:rPr>
                        <a:t>0,54</a:t>
                      </a:r>
                    </a:p>
                  </a:txBody>
                  <a:tcPr marL="73152" marR="73152" marT="9144" marB="9144" anchor="ctr">
                    <a:solidFill>
                      <a:srgbClr val="BFC5D1"/>
                    </a:solidFill>
                  </a:tcPr>
                </a:tc>
              </a:tr>
              <a:tr h="329184">
                <a:tc>
                  <a:txBody>
                    <a:bodyPr wrap="square"/>
                    <a:lstStyle/>
                    <a:p>
                      <a:pPr algn="l"/>
                      <a:r>
                        <a:rPr sz="1250" b="0">
                          <a:solidFill>
                            <a:srgbClr val="114A7D"/>
                          </a:solidFill>
                          <a:latin typeface="Open Sans"/>
                        </a:rPr>
                        <a:t>2050 CON</a:t>
                      </a:r>
                    </a:p>
                  </a:txBody>
                  <a:tcPr marL="73152" marR="73152" marT="9144" marB="9144" anchor="ctr">
                    <a:solidFill>
                      <a:srgbClr val="E6E9EE"/>
                    </a:solidFill>
                  </a:tcPr>
                </a:tc>
                <a:tc>
                  <a:txBody>
                    <a:bodyPr wrap="square"/>
                    <a:lstStyle/>
                    <a:p>
                      <a:pPr algn="r"/>
                      <a:r>
                        <a:rPr sz="1250" b="0">
                          <a:solidFill>
                            <a:srgbClr val="114A7D"/>
                          </a:solidFill>
                          <a:latin typeface="Open Sans"/>
                        </a:rPr>
                        <a:t>1,0</a:t>
                      </a:r>
                    </a:p>
                  </a:txBody>
                  <a:tcPr marL="73152" marR="73152" marT="9144" marB="9144" anchor="ctr">
                    <a:solidFill>
                      <a:srgbClr val="E6E9EE"/>
                    </a:solidFill>
                  </a:tcPr>
                </a:tc>
                <a:tc>
                  <a:txBody>
                    <a:bodyPr wrap="square"/>
                    <a:lstStyle/>
                    <a:p>
                      <a:pPr algn="r"/>
                      <a:r>
                        <a:rPr sz="1250" b="0">
                          <a:solidFill>
                            <a:srgbClr val="114A7D"/>
                          </a:solidFill>
                          <a:latin typeface="Open Sans"/>
                        </a:rPr>
                        <a:t>—</a:t>
                      </a:r>
                    </a:p>
                  </a:txBody>
                  <a:tcPr marL="73152" marR="73152" marT="9144" marB="9144" anchor="ctr">
                    <a:solidFill>
                      <a:srgbClr val="E6E9EE"/>
                    </a:solidFill>
                  </a:tcPr>
                </a:tc>
                <a:tc>
                  <a:txBody>
                    <a:bodyPr wrap="square"/>
                    <a:lstStyle/>
                    <a:p>
                      <a:pPr algn="r"/>
                      <a:r>
                        <a:rPr sz="1250" b="0">
                          <a:solidFill>
                            <a:srgbClr val="114A7D"/>
                          </a:solidFill>
                          <a:latin typeface="Open Sans"/>
                        </a:rPr>
                        <a:t>—</a:t>
                      </a:r>
                    </a:p>
                  </a:txBody>
                  <a:tcPr marL="73152" marR="73152" marT="9144" marB="9144" anchor="ctr">
                    <a:solidFill>
                      <a:srgbClr val="E6E9EE"/>
                    </a:solidFill>
                  </a:tcPr>
                </a:tc>
              </a:tr>
            </a:tbl>
          </a:graphicData>
        </a:graphic>
      </p:graphicFrame>
      <p:sp>
        <p:nvSpPr>
          <p:cNvPr id="13" name="TextBox 12"/>
          <p:cNvSpPr txBox="1"/>
          <p:nvPr/>
        </p:nvSpPr>
        <p:spPr>
          <a:xfrm>
            <a:off x="365760" y="4078224"/>
            <a:ext cx="11460175" cy="822960"/>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Profondeur d'atténuation (CON vs BAU) : 2030 −1,69 MtCO₂e (−65 %) ; 2035 −2,05 MtCO₂e (−73 %) — la coupe sectorielle la plus profonde de la CDN, menée par le méthane (aligné au Global Methane Pledge).</a:t>
            </a:r>
          </a:p>
          <a:p>
            <a:pPr algn="l" marL="237744" indent="-237744">
              <a:lnSpc>
                <a:spcPct val="102000"/>
              </a:lnSpc>
              <a:spcBef>
                <a:spcPts val="1000"/>
              </a:spcBef>
            </a:pPr>
            <a:r>
              <a:rPr sz="1500">
                <a:solidFill>
                  <a:srgbClr val="114A7D"/>
                </a:solidFill>
                <a:latin typeface="Open Sans"/>
              </a:rPr>
              <a:t>›  Chaque année : Déchets = Solide + Eaux usées.</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DÉCHETS · COUCHE B · CE QUI ENTRAÎNE LA BAISSE</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La baisse vient des décharges gérées (CET avec captage ≥75 %) et de l'assainissement : 15 CET, 7 CIVD, ~35 STEP en 2035 CON</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34 / 40</a:t>
            </a:r>
          </a:p>
        </p:txBody>
      </p:sp>
      <p:sp>
        <p:nvSpPr>
          <p:cNvPr id="11" name="TextBox 10"/>
          <p:cNvSpPr txBox="1"/>
          <p:nvPr/>
        </p:nvSpPr>
        <p:spPr>
          <a:xfrm>
            <a:off x="365760" y="1371600"/>
            <a:ext cx="11460175" cy="5010912"/>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Paramètres FOD (paramètres report) : MCF BAU 1,0 (décharge profonde non gérée, Mbeubeuss) → réduit au fil du déploiement des CET gérés ; oxydation 0 % (BAU) → 20 % (CON, avec couverture) ; k 0,05–0,1 /an (tropical).</a:t>
            </a:r>
          </a:p>
          <a:p>
            <a:pPr algn="l" marL="237744" indent="-237744">
              <a:lnSpc>
                <a:spcPct val="102000"/>
              </a:lnSpc>
              <a:spcBef>
                <a:spcPts val="1000"/>
              </a:spcBef>
            </a:pPr>
            <a:r>
              <a:rPr sz="1500">
                <a:solidFill>
                  <a:srgbClr val="114A7D"/>
                </a:solidFill>
                <a:latin typeface="Open Sans"/>
              </a:rPr>
              <a:t>›  Infrastructure CON vers 2035 : CET (décharge gérée, captage ≥75 %) 0 → 15 ; CIVD 0 → 7 ; digesteurs 0 → 15 ; STEP 9 → ~35 ; taux de recyclage &lt; 5 % → 40 % ; taux de collecte ~60 % → 100 %.</a:t>
            </a:r>
          </a:p>
          <a:p>
            <a:pPr algn="l" marL="237744" indent="-237744">
              <a:lnSpc>
                <a:spcPct val="102000"/>
              </a:lnSpc>
              <a:spcBef>
                <a:spcPts val="1000"/>
              </a:spcBef>
            </a:pPr>
            <a:r>
              <a:rPr sz="1500">
                <a:solidFill>
                  <a:srgbClr val="114A7D"/>
                </a:solidFill>
                <a:latin typeface="Open Sans"/>
              </a:rPr>
              <a:t>›  Le levier de décarbonation est le méthane : décharges gérées avec captage + assainissement amélioré.</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DÉCHETS · COUCHE B · LES CAVEATS HONNÊTES</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Soyons clairs : la base de composition repose sur l'étude UCG-2015 — on garde les chiffres et on inscrit la mise à jour MRV comme priorité</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35 / 40</a:t>
            </a:r>
          </a:p>
        </p:txBody>
      </p:sp>
      <p:sp>
        <p:nvSpPr>
          <p:cNvPr id="11" name="TextBox 10"/>
          <p:cNvSpPr txBox="1"/>
          <p:nvPr/>
        </p:nvSpPr>
        <p:spPr>
          <a:xfrm>
            <a:off x="365760" y="1371600"/>
            <a:ext cx="11460175" cy="4352544"/>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Lacune UCG-2015 (à dire franchement) : la composition/donnée d'activité des déchets solides repose surtout sur la caractérisation UCG 2015, faute de données validées plus récentes. Conséquence : on garde les valeurs d'émissions et on porte la lacune comme caveat méthodologique + exigence de mise à jour MRV (nouvelle étude de caractérisation = priorité court terme). Ce n'est pas une erreur dans les chiffres.</a:t>
            </a:r>
          </a:p>
          <a:p>
            <a:pPr algn="l" marL="237744" indent="-237744">
              <a:lnSpc>
                <a:spcPct val="102000"/>
              </a:lnSpc>
              <a:spcBef>
                <a:spcPts val="1000"/>
              </a:spcBef>
            </a:pPr>
            <a:r>
              <a:rPr sz="1500">
                <a:solidFill>
                  <a:srgbClr val="114A7D"/>
                </a:solidFill>
                <a:latin typeface="Open Sans"/>
              </a:rPr>
              <a:t>›  PROMOGED — conditionnel/provisoire : reclassé d'UNCON à CON (atelier déc. 2025) ; deux montants traçables (≈ 343 M USD et 306 M USD) — présenter la fourchette honnêtement ; décaissement signalé &lt; 20 %, statut à confirmer avec l'unité PROMOGED / SONAGED.</a:t>
            </a:r>
          </a:p>
          <a:p>
            <a:pPr algn="l" marL="237744" indent="-237744">
              <a:lnSpc>
                <a:spcPct val="102000"/>
              </a:lnSpc>
              <a:spcBef>
                <a:spcPts val="1000"/>
              </a:spcBef>
            </a:pPr>
            <a:r>
              <a:rPr sz="1500">
                <a:solidFill>
                  <a:srgbClr val="114A7D"/>
                </a:solidFill>
                <a:latin typeface="Open Sans"/>
              </a:rPr>
              <a:t>›  SONAGED (email 2026-04-29) : pas de recalcul des totaux nationaux — input = commentaire de statut/qualité, pas une nouvelle série d'émissions.</a:t>
            </a:r>
          </a:p>
        </p:txBody>
      </p:sp>
      <p:sp>
        <p:nvSpPr>
          <p:cNvPr id="12" name="Rounded Rectangle 11"/>
          <p:cNvSpPr/>
          <p:nvPr/>
        </p:nvSpPr>
        <p:spPr>
          <a:xfrm>
            <a:off x="365760" y="5815584"/>
            <a:ext cx="11460175" cy="566928"/>
          </a:xfrm>
          <a:prstGeom prst="roundRect">
            <a:avLst>
              <a:gd name="adj" fmla="val 10000"/>
            </a:avLst>
          </a:prstGeom>
          <a:solidFill>
            <a:srgbClr val="FFE9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365760" y="5815584"/>
            <a:ext cx="64008" cy="566928"/>
          </a:xfrm>
          <a:prstGeom prst="rect">
            <a:avLst/>
          </a:prstGeom>
          <a:solidFill>
            <a:srgbClr val="FF572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566928" y="5852160"/>
            <a:ext cx="11094415" cy="493776"/>
          </a:xfrm>
          <a:prstGeom prst="rect">
            <a:avLst/>
          </a:prstGeom>
          <a:noFill/>
        </p:spPr>
        <p:txBody>
          <a:bodyPr wrap="square" anchor="ctr" lIns="36576" rIns="36576" tIns="18288" bIns="18288">
            <a:spAutoFit/>
          </a:bodyPr>
          <a:lstStyle/>
          <a:p>
            <a:pPr algn="l"/>
            <a:r>
              <a:rPr sz="1250" b="1" i="0">
                <a:solidFill>
                  <a:srgbClr val="7A2E00"/>
                </a:solidFill>
                <a:latin typeface="Open Sans"/>
              </a:rPr>
              <a:t>EN ATTENTE — nouvelle caractérisation des déchets (remplacer UCG-2015) ; statut de décaissement PROMOGED à confirmer.</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DÉCHETS · COUCHE C · VERS LA MISE EN ŒUVRE</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Pour le BTR : pesée au pont-bascule, flux de données institutionnalisés, et la mise à jour de la caractérisation des déchets</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36 / 40</a:t>
            </a:r>
          </a:p>
        </p:txBody>
      </p:sp>
      <p:sp>
        <p:nvSpPr>
          <p:cNvPr id="11" name="TextBox 10"/>
          <p:cNvSpPr txBox="1"/>
          <p:nvPr/>
        </p:nvSpPr>
        <p:spPr>
          <a:xfrm>
            <a:off x="365760" y="1371600"/>
            <a:ext cx="11460175" cy="5010912"/>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Le secteur déchets est le plus incertain → priorité aux gains MRV bon marché : pesée au pont-bascule (incertitude effondrée), flux de données institutionnalisés (bureau de statistique), QA par comparaison entre pays.</a:t>
            </a:r>
          </a:p>
          <a:p>
            <a:pPr algn="l" marL="237744" indent="-237744">
              <a:lnSpc>
                <a:spcPct val="102000"/>
              </a:lnSpc>
              <a:spcBef>
                <a:spcPts val="1000"/>
              </a:spcBef>
            </a:pPr>
            <a:r>
              <a:rPr sz="1500">
                <a:solidFill>
                  <a:srgbClr val="114A7D"/>
                </a:solidFill>
                <a:latin typeface="Open Sans"/>
              </a:rPr>
              <a:t>›  Fournisseur déchets = SONAGED (volumes, captage méthane, collecte ; annuel) ; statistiques = ANSD.</a:t>
            </a:r>
          </a:p>
          <a:p>
            <a:pPr algn="l" marL="237744" indent="-237744">
              <a:lnSpc>
                <a:spcPct val="102000"/>
              </a:lnSpc>
              <a:spcBef>
                <a:spcPts val="1000"/>
              </a:spcBef>
            </a:pPr>
            <a:r>
              <a:rPr sz="1500">
                <a:solidFill>
                  <a:srgbClr val="114A7D"/>
                </a:solidFill>
                <a:latin typeface="Open Sans"/>
              </a:rPr>
              <a:t>›  Cartographie reporting : Déchets → CRT 5.</a:t>
            </a:r>
          </a:p>
          <a:p>
            <a:pPr algn="l" marL="237744" indent="-237744">
              <a:lnSpc>
                <a:spcPct val="102000"/>
              </a:lnSpc>
              <a:spcBef>
                <a:spcPts val="1000"/>
              </a:spcBef>
            </a:pPr>
            <a:r>
              <a:rPr sz="1500">
                <a:solidFill>
                  <a:srgbClr val="114A7D"/>
                </a:solidFill>
                <a:latin typeface="Open Sans"/>
              </a:rPr>
              <a:t>›  Package financier déchets solides (document sectoriel SONAGED) : Total 580,8 M USD dont MRV 23,1 M. Action prioritaire = nouvelle étude de caractérisation pour remplacer UCG-2015.</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DÉCHETS · RÉCAP VS OBJECTIFS</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Récap : petit secteur, plus forte baisse relative — et nous avons nommé la lacune de données sans la cacher</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37 / 40</a:t>
            </a:r>
          </a:p>
        </p:txBody>
      </p:sp>
      <p:sp>
        <p:nvSpPr>
          <p:cNvPr id="11" name="Rounded Rectangle 10"/>
          <p:cNvSpPr/>
          <p:nvPr/>
        </p:nvSpPr>
        <p:spPr>
          <a:xfrm>
            <a:off x="365760" y="1371600"/>
            <a:ext cx="11460175" cy="4352544"/>
          </a:xfrm>
          <a:prstGeom prst="roundRect">
            <a:avLst>
              <a:gd name="adj" fmla="val 45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365760" y="1371600"/>
            <a:ext cx="11460175"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03504" y="1517904"/>
            <a:ext cx="10984687" cy="384048"/>
          </a:xfrm>
          <a:prstGeom prst="rect">
            <a:avLst/>
          </a:prstGeom>
          <a:noFill/>
        </p:spPr>
        <p:txBody>
          <a:bodyPr wrap="square" anchor="t" lIns="36576" rIns="36576" tIns="18288" bIns="18288">
            <a:spAutoFit/>
          </a:bodyPr>
          <a:lstStyle/>
          <a:p>
            <a:pPr algn="l"/>
            <a:r>
              <a:rPr sz="1300" b="1" i="0">
                <a:solidFill>
                  <a:srgbClr val="003E51"/>
                </a:solidFill>
                <a:latin typeface="Open Sans"/>
              </a:rPr>
              <a:t>RÉCAP VS OBJECTIFS</a:t>
            </a:r>
          </a:p>
        </p:txBody>
      </p:sp>
      <p:sp>
        <p:nvSpPr>
          <p:cNvPr id="14" name="TextBox 13"/>
          <p:cNvSpPr txBox="1"/>
          <p:nvPr/>
        </p:nvSpPr>
        <p:spPr>
          <a:xfrm>
            <a:off x="603504" y="2011680"/>
            <a:ext cx="10984687" cy="3566160"/>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 émissions reconstruites par FOD (méthane)</a:t>
            </a:r>
          </a:p>
          <a:p>
            <a:pPr algn="l" marL="237744" indent="-237744">
              <a:lnSpc>
                <a:spcPct val="102000"/>
              </a:lnSpc>
              <a:spcBef>
                <a:spcPts val="900"/>
              </a:spcBef>
            </a:pPr>
            <a:r>
              <a:rPr sz="1500">
                <a:solidFill>
                  <a:srgbClr val="114A7D"/>
                </a:solidFill>
                <a:latin typeface="Open Sans"/>
              </a:rPr>
              <a:t>›  ✓ Déchets 1,47 → 0,75 (2035 CON), −73 % la plus forte baisse relative</a:t>
            </a:r>
          </a:p>
          <a:p>
            <a:pPr algn="l" marL="237744" indent="-237744">
              <a:lnSpc>
                <a:spcPct val="102000"/>
              </a:lnSpc>
              <a:spcBef>
                <a:spcPts val="900"/>
              </a:spcBef>
            </a:pPr>
            <a:r>
              <a:rPr sz="1500">
                <a:solidFill>
                  <a:srgbClr val="114A7D"/>
                </a:solidFill>
                <a:latin typeface="Open Sans"/>
              </a:rPr>
              <a:t>›  ✓ lacune UCG-2015 nommée franchement (valeurs gardées, MRV à mettre à jour)</a:t>
            </a:r>
          </a:p>
          <a:p>
            <a:pPr algn="l" marL="237744" indent="-237744">
              <a:lnSpc>
                <a:spcPct val="102000"/>
              </a:lnSpc>
              <a:spcBef>
                <a:spcPts val="900"/>
              </a:spcBef>
            </a:pPr>
            <a:r>
              <a:rPr sz="1500">
                <a:solidFill>
                  <a:srgbClr val="114A7D"/>
                </a:solidFill>
                <a:latin typeface="Open Sans"/>
              </a:rPr>
              <a:t>›  ✓ indicateurs MRV + gain « pont-bascule »</a:t>
            </a:r>
          </a:p>
        </p:txBody>
      </p:sp>
      <p:sp>
        <p:nvSpPr>
          <p:cNvPr id="15" name="Rounded Rectangle 14"/>
          <p:cNvSpPr/>
          <p:nvPr/>
        </p:nvSpPr>
        <p:spPr>
          <a:xfrm>
            <a:off x="365760" y="5852160"/>
            <a:ext cx="11460175" cy="566928"/>
          </a:xfrm>
          <a:prstGeom prst="roundRect">
            <a:avLst>
              <a:gd name="adj" fmla="val 10000"/>
            </a:avLst>
          </a:prstGeom>
          <a:solidFill>
            <a:srgbClr val="FFE9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365760" y="5852160"/>
            <a:ext cx="64008" cy="566928"/>
          </a:xfrm>
          <a:prstGeom prst="rect">
            <a:avLst/>
          </a:prstGeom>
          <a:solidFill>
            <a:srgbClr val="FF572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566928" y="5888736"/>
            <a:ext cx="11094415" cy="493776"/>
          </a:xfrm>
          <a:prstGeom prst="rect">
            <a:avLst/>
          </a:prstGeom>
          <a:noFill/>
        </p:spPr>
        <p:txBody>
          <a:bodyPr wrap="square" anchor="ctr" lIns="36576" rIns="36576" tIns="18288" bIns="18288">
            <a:spAutoFit/>
          </a:bodyPr>
          <a:lstStyle/>
          <a:p>
            <a:pPr algn="l"/>
            <a:r>
              <a:rPr sz="1250" b="1" i="0">
                <a:solidFill>
                  <a:srgbClr val="7A2E00"/>
                </a:solidFill>
                <a:latin typeface="Open Sans"/>
              </a:rPr>
              <a:t>EN ATTENTE assumés : nouvelle caractérisation (remplacer UCG-2015) ; statut PROMOGED ; réconciliation des périmètres financiers.</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DÉCHETS · EXERCICE M2-EX D · DÉMO LIVE-MODEL</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2100" b="1" i="0">
                <a:solidFill>
                  <a:srgbClr val="FFFFFF"/>
                </a:solidFill>
                <a:latin typeface="Open Sans"/>
              </a:rPr>
              <a:t>Exercice : décomposez la baisse déchets en solide + eaux usées, et reliez-la aux CET et STEP</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38 / 40</a:t>
            </a:r>
          </a:p>
        </p:txBody>
      </p:sp>
      <p:sp>
        <p:nvSpPr>
          <p:cNvPr id="11" name="Rounded Rectangle 10"/>
          <p:cNvSpPr/>
          <p:nvPr/>
        </p:nvSpPr>
        <p:spPr>
          <a:xfrm>
            <a:off x="365760" y="1371600"/>
            <a:ext cx="11460175" cy="4352544"/>
          </a:xfrm>
          <a:prstGeom prst="roundRect">
            <a:avLst>
              <a:gd name="adj" fmla="val 45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365760" y="1371600"/>
            <a:ext cx="11460175"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03504" y="1517904"/>
            <a:ext cx="10984687" cy="384048"/>
          </a:xfrm>
          <a:prstGeom prst="rect">
            <a:avLst/>
          </a:prstGeom>
          <a:noFill/>
        </p:spPr>
        <p:txBody>
          <a:bodyPr wrap="square" anchor="t" lIns="36576" rIns="36576" tIns="18288" bIns="18288">
            <a:spAutoFit/>
          </a:bodyPr>
          <a:lstStyle/>
          <a:p>
            <a:pPr algn="l"/>
            <a:r>
              <a:rPr sz="1300" b="1" i="0">
                <a:solidFill>
                  <a:srgbClr val="62D32F"/>
                </a:solidFill>
                <a:latin typeface="Open Sans"/>
              </a:rPr>
              <a:t>EXERCICE M2-EX d</a:t>
            </a:r>
          </a:p>
        </p:txBody>
      </p:sp>
      <p:sp>
        <p:nvSpPr>
          <p:cNvPr id="14" name="TextBox 13"/>
          <p:cNvSpPr txBox="1"/>
          <p:nvPr/>
        </p:nvSpPr>
        <p:spPr>
          <a:xfrm>
            <a:off x="603504" y="2011680"/>
            <a:ext cx="10984687" cy="3566160"/>
          </a:xfrm>
          <a:prstGeom prst="rect">
            <a:avLst/>
          </a:prstGeom>
          <a:noFill/>
        </p:spPr>
        <p:txBody>
          <a:bodyPr wrap="square" lIns="36576" rIns="36576">
            <a:spAutoFit/>
          </a:bodyPr>
          <a:lstStyle/>
          <a:p>
            <a:pPr algn="l" marL="237744" indent="-237744">
              <a:lnSpc>
                <a:spcPct val="102000"/>
              </a:lnSpc>
              <a:spcBef>
                <a:spcPts val="0"/>
              </a:spcBef>
            </a:pPr>
            <a:r>
              <a:rPr sz="1500">
                <a:solidFill>
                  <a:srgbClr val="FFFFFF"/>
                </a:solidFill>
                <a:latin typeface="Open Sans"/>
              </a:rPr>
              <a:t>›  Dans 9_Waste_Source, vérifier que Déchets 2035 CON = Solide 0,21 + Eaux usées 0,54 = 0,75 MtCO₂e ; comparer au BAU (2,80) pour mesurer la baisse −73 %.</a:t>
            </a:r>
          </a:p>
          <a:p>
            <a:pPr algn="l" marL="237744" indent="-237744">
              <a:lnSpc>
                <a:spcPct val="102000"/>
              </a:lnSpc>
              <a:spcBef>
                <a:spcPts val="900"/>
              </a:spcBef>
            </a:pPr>
            <a:r>
              <a:rPr sz="1500">
                <a:solidFill>
                  <a:srgbClr val="FFFFFF"/>
                </a:solidFill>
                <a:latin typeface="Open Sans"/>
              </a:rPr>
              <a:t>›  Localiser la note de source CON (« 15 CET, 7 CIVD, ~35 STEP ») et le caveat UCG-2015.</a:t>
            </a:r>
          </a:p>
          <a:p>
            <a:pPr algn="l" marL="237744" indent="-237744">
              <a:lnSpc>
                <a:spcPct val="102000"/>
              </a:lnSpc>
              <a:spcBef>
                <a:spcPts val="900"/>
              </a:spcBef>
            </a:pPr>
            <a:r>
              <a:rPr sz="1500">
                <a:solidFill>
                  <a:srgbClr val="FFFFFF"/>
                </a:solidFill>
                <a:latin typeface="Open Sans"/>
              </a:rPr>
              <a:t>›  Indicateur de résultat déchets → mapping CRT 5. Worksheet FR/EN + corrigé fournis.</a:t>
            </a:r>
          </a:p>
        </p:txBody>
      </p:sp>
      <p:sp>
        <p:nvSpPr>
          <p:cNvPr id="15" name="TextBox 14"/>
          <p:cNvSpPr txBox="1"/>
          <p:nvPr/>
        </p:nvSpPr>
        <p:spPr>
          <a:xfrm>
            <a:off x="365760" y="5852160"/>
            <a:ext cx="11460175" cy="310896"/>
          </a:xfrm>
          <a:prstGeom prst="rect">
            <a:avLst/>
          </a:prstGeom>
          <a:noFill/>
        </p:spPr>
        <p:txBody>
          <a:bodyPr wrap="square" anchor="ctr" lIns="36576" rIns="36576" tIns="18288" bIns="18288">
            <a:spAutoFit/>
          </a:bodyPr>
          <a:lstStyle/>
          <a:p>
            <a:pPr algn="l"/>
            <a:r>
              <a:rPr sz="1200" b="0" i="1">
                <a:solidFill>
                  <a:srgbClr val="808CA2"/>
                </a:solidFill>
                <a:latin typeface="Open Sans"/>
              </a:rPr>
              <a:t>[DEMO LIVE-MODEL] — marqueur facilitateur.</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SYNTHÈSE · LES QUATRE SECTEURS RÉUNIS</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Les quatre secteurs se rejoignent : 23,38 (2025) → 15,71 MtCO₂e en 2035 CON, aligné sur la cible nationale</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39 / 40</a:t>
            </a:r>
          </a:p>
        </p:txBody>
      </p:sp>
      <p:sp>
        <p:nvSpPr>
          <p:cNvPr id="11" name="TextBox 10"/>
          <p:cNvSpPr txBox="1"/>
          <p:nvPr/>
        </p:nvSpPr>
        <p:spPr>
          <a:xfrm>
            <a:off x="365760" y="1371600"/>
            <a:ext cx="11460175" cy="237744"/>
          </a:xfrm>
          <a:prstGeom prst="rect">
            <a:avLst/>
          </a:prstGeom>
          <a:noFill/>
        </p:spPr>
        <p:txBody>
          <a:bodyPr wrap="square" anchor="t" lIns="36576" rIns="36576" tIns="18288" bIns="18288">
            <a:spAutoFit/>
          </a:bodyPr>
          <a:lstStyle/>
          <a:p>
            <a:pPr algn="l"/>
            <a:r>
              <a:rPr sz="1100" b="1" i="0">
                <a:solidFill>
                  <a:srgbClr val="808CA2"/>
                </a:solidFill>
                <a:latin typeface="Open Sans"/>
              </a:rPr>
              <a:t>Par secteur + total national (MtCO₂e)</a:t>
            </a:r>
          </a:p>
        </p:txBody>
      </p:sp>
      <p:graphicFrame>
        <p:nvGraphicFramePr>
          <p:cNvPr id="12" name="Table 11"/>
          <p:cNvGraphicFramePr>
            <a:graphicFrameLocks noGrp="1"/>
          </p:cNvGraphicFramePr>
          <p:nvPr/>
        </p:nvGraphicFramePr>
        <p:xfrm>
          <a:off x="365760" y="1627632"/>
          <a:ext cx="11460175" cy="2633472"/>
        </p:xfrm>
        <a:graphic>
          <a:graphicData uri="http://schemas.openxmlformats.org/drawingml/2006/table">
            <a:tbl>
              <a:tblPr>
                <a:tableStyleId>{5C22544A-7EE6-4342-B048-85BDC9FD1C3A}</a:tableStyleId>
              </a:tblPr>
              <a:tblGrid>
                <a:gridCol w="5973775"/>
                <a:gridCol w="1828800"/>
                <a:gridCol w="1828800"/>
                <a:gridCol w="1828800"/>
              </a:tblGrid>
              <a:tr h="329184">
                <a:tc>
                  <a:txBody>
                    <a:bodyPr wrap="square"/>
                    <a:lstStyle/>
                    <a:p>
                      <a:pPr algn="l"/>
                      <a:r>
                        <a:rPr sz="1250" b="1">
                          <a:solidFill>
                            <a:srgbClr val="FFFFFF"/>
                          </a:solidFill>
                          <a:latin typeface="Open Sans"/>
                        </a:rPr>
                        <a:t>Secteur</a:t>
                      </a:r>
                    </a:p>
                  </a:txBody>
                  <a:tcPr marL="73152" marR="73152" marT="9144" marB="9144" anchor="ctr">
                    <a:solidFill>
                      <a:srgbClr val="003E51"/>
                    </a:solidFill>
                  </a:tcPr>
                </a:tc>
                <a:tc>
                  <a:txBody>
                    <a:bodyPr wrap="square"/>
                    <a:lstStyle/>
                    <a:p>
                      <a:pPr algn="r"/>
                      <a:r>
                        <a:rPr sz="1250" b="1">
                          <a:solidFill>
                            <a:srgbClr val="FFFFFF"/>
                          </a:solidFill>
                          <a:latin typeface="Open Sans"/>
                        </a:rPr>
                        <a:t>2025</a:t>
                      </a:r>
                    </a:p>
                  </a:txBody>
                  <a:tcPr marL="73152" marR="73152" marT="9144" marB="9144" anchor="ctr">
                    <a:solidFill>
                      <a:srgbClr val="003E51"/>
                    </a:solidFill>
                  </a:tcPr>
                </a:tc>
                <a:tc>
                  <a:txBody>
                    <a:bodyPr wrap="square"/>
                    <a:lstStyle/>
                    <a:p>
                      <a:pPr algn="r"/>
                      <a:r>
                        <a:rPr sz="1250" b="1">
                          <a:solidFill>
                            <a:srgbClr val="FFFFFF"/>
                          </a:solidFill>
                          <a:latin typeface="Open Sans"/>
                        </a:rPr>
                        <a:t>2030 CON</a:t>
                      </a:r>
                    </a:p>
                  </a:txBody>
                  <a:tcPr marL="73152" marR="73152" marT="9144" marB="9144" anchor="ctr">
                    <a:solidFill>
                      <a:srgbClr val="003E51"/>
                    </a:solidFill>
                  </a:tcPr>
                </a:tc>
                <a:tc>
                  <a:txBody>
                    <a:bodyPr wrap="square"/>
                    <a:lstStyle/>
                    <a:p>
                      <a:pPr algn="r"/>
                      <a:r>
                        <a:rPr sz="1250" b="1">
                          <a:solidFill>
                            <a:srgbClr val="FFFFFF"/>
                          </a:solidFill>
                          <a:latin typeface="Open Sans"/>
                        </a:rPr>
                        <a:t>2035 CON</a:t>
                      </a:r>
                    </a:p>
                  </a:txBody>
                  <a:tcPr marL="73152" marR="73152" marT="9144" marB="9144" anchor="ctr">
                    <a:solidFill>
                      <a:srgbClr val="003E51"/>
                    </a:solidFill>
                  </a:tcPr>
                </a:tc>
              </a:tr>
              <a:tr h="329184">
                <a:tc>
                  <a:txBody>
                    <a:bodyPr wrap="square"/>
                    <a:lstStyle/>
                    <a:p>
                      <a:pPr algn="l"/>
                      <a:r>
                        <a:rPr sz="1250" b="0">
                          <a:solidFill>
                            <a:srgbClr val="114A7D"/>
                          </a:solidFill>
                          <a:latin typeface="Open Sans"/>
                        </a:rPr>
                        <a:t>Énergie (incl. Transport)</a:t>
                      </a:r>
                    </a:p>
                  </a:txBody>
                  <a:tcPr marL="73152" marR="73152" marT="9144" marB="9144" anchor="ctr">
                    <a:solidFill>
                      <a:srgbClr val="FFFFFF"/>
                    </a:solidFill>
                  </a:tcPr>
                </a:tc>
                <a:tc>
                  <a:txBody>
                    <a:bodyPr wrap="square"/>
                    <a:lstStyle/>
                    <a:p>
                      <a:pPr algn="r"/>
                      <a:r>
                        <a:rPr sz="1250" b="0">
                          <a:solidFill>
                            <a:srgbClr val="114A7D"/>
                          </a:solidFill>
                          <a:latin typeface="Open Sans"/>
                        </a:rPr>
                        <a:t>11,55</a:t>
                      </a:r>
                    </a:p>
                  </a:txBody>
                  <a:tcPr marL="73152" marR="73152" marT="9144" marB="9144" anchor="ctr">
                    <a:solidFill>
                      <a:srgbClr val="FFFFFF"/>
                    </a:solidFill>
                  </a:tcPr>
                </a:tc>
                <a:tc>
                  <a:txBody>
                    <a:bodyPr wrap="square"/>
                    <a:lstStyle/>
                    <a:p>
                      <a:pPr algn="r"/>
                      <a:r>
                        <a:rPr sz="1250" b="0">
                          <a:solidFill>
                            <a:srgbClr val="114A7D"/>
                          </a:solidFill>
                          <a:latin typeface="Open Sans"/>
                        </a:rPr>
                        <a:t>10,67</a:t>
                      </a:r>
                    </a:p>
                  </a:txBody>
                  <a:tcPr marL="73152" marR="73152" marT="9144" marB="9144" anchor="ctr">
                    <a:solidFill>
                      <a:srgbClr val="FFFFFF"/>
                    </a:solidFill>
                  </a:tcPr>
                </a:tc>
                <a:tc>
                  <a:txBody>
                    <a:bodyPr wrap="square"/>
                    <a:lstStyle/>
                    <a:p>
                      <a:pPr algn="r"/>
                      <a:r>
                        <a:rPr sz="1250" b="0">
                          <a:solidFill>
                            <a:srgbClr val="114A7D"/>
                          </a:solidFill>
                          <a:latin typeface="Open Sans"/>
                        </a:rPr>
                        <a:t>10,22</a:t>
                      </a:r>
                    </a:p>
                  </a:txBody>
                  <a:tcPr marL="73152" marR="73152" marT="9144" marB="9144" anchor="ctr">
                    <a:solidFill>
                      <a:srgbClr val="FFFFFF"/>
                    </a:solidFill>
                  </a:tcPr>
                </a:tc>
              </a:tr>
              <a:tr h="329184">
                <a:tc>
                  <a:txBody>
                    <a:bodyPr wrap="square"/>
                    <a:lstStyle/>
                    <a:p>
                      <a:pPr algn="l"/>
                      <a:r>
                        <a:rPr sz="1250" b="0">
                          <a:solidFill>
                            <a:srgbClr val="114A7D"/>
                          </a:solidFill>
                          <a:latin typeface="Open Sans"/>
                        </a:rPr>
                        <a:t>AFOLU</a:t>
                      </a:r>
                    </a:p>
                  </a:txBody>
                  <a:tcPr marL="73152" marR="73152" marT="9144" marB="9144" anchor="ctr">
                    <a:solidFill>
                      <a:srgbClr val="E6E9EE"/>
                    </a:solidFill>
                  </a:tcPr>
                </a:tc>
                <a:tc>
                  <a:txBody>
                    <a:bodyPr wrap="square"/>
                    <a:lstStyle/>
                    <a:p>
                      <a:pPr algn="r"/>
                      <a:r>
                        <a:rPr sz="1250" b="0">
                          <a:solidFill>
                            <a:srgbClr val="114A7D"/>
                          </a:solidFill>
                          <a:latin typeface="Open Sans"/>
                        </a:rPr>
                        <a:t>5,73</a:t>
                      </a:r>
                    </a:p>
                  </a:txBody>
                  <a:tcPr marL="73152" marR="73152" marT="9144" marB="9144" anchor="ctr">
                    <a:solidFill>
                      <a:srgbClr val="E6E9EE"/>
                    </a:solidFill>
                  </a:tcPr>
                </a:tc>
                <a:tc>
                  <a:txBody>
                    <a:bodyPr wrap="square"/>
                    <a:lstStyle/>
                    <a:p>
                      <a:pPr algn="r"/>
                      <a:r>
                        <a:rPr sz="1250" b="0">
                          <a:solidFill>
                            <a:srgbClr val="114A7D"/>
                          </a:solidFill>
                          <a:latin typeface="Open Sans"/>
                        </a:rPr>
                        <a:t>2,81</a:t>
                      </a:r>
                    </a:p>
                  </a:txBody>
                  <a:tcPr marL="73152" marR="73152" marT="9144" marB="9144" anchor="ctr">
                    <a:solidFill>
                      <a:srgbClr val="E6E9EE"/>
                    </a:solidFill>
                  </a:tcPr>
                </a:tc>
                <a:tc>
                  <a:txBody>
                    <a:bodyPr wrap="square"/>
                    <a:lstStyle/>
                    <a:p>
                      <a:pPr algn="r"/>
                      <a:r>
                        <a:rPr sz="1250" b="0">
                          <a:solidFill>
                            <a:srgbClr val="114A7D"/>
                          </a:solidFill>
                          <a:latin typeface="Open Sans"/>
                        </a:rPr>
                        <a:t>2,89</a:t>
                      </a:r>
                    </a:p>
                  </a:txBody>
                  <a:tcPr marL="73152" marR="73152" marT="9144" marB="9144" anchor="ctr">
                    <a:solidFill>
                      <a:srgbClr val="E6E9EE"/>
                    </a:solidFill>
                  </a:tcPr>
                </a:tc>
              </a:tr>
              <a:tr h="329184">
                <a:tc>
                  <a:txBody>
                    <a:bodyPr wrap="square"/>
                    <a:lstStyle/>
                    <a:p>
                      <a:pPr algn="l"/>
                      <a:r>
                        <a:rPr sz="1250" b="0">
                          <a:solidFill>
                            <a:srgbClr val="114A7D"/>
                          </a:solidFill>
                          <a:latin typeface="Open Sans"/>
                        </a:rPr>
                        <a:t>IPPU / PIUP</a:t>
                      </a:r>
                    </a:p>
                  </a:txBody>
                  <a:tcPr marL="73152" marR="73152" marT="9144" marB="9144" anchor="ctr">
                    <a:solidFill>
                      <a:srgbClr val="FFFFFF"/>
                    </a:solidFill>
                  </a:tcPr>
                </a:tc>
                <a:tc>
                  <a:txBody>
                    <a:bodyPr wrap="square"/>
                    <a:lstStyle/>
                    <a:p>
                      <a:pPr algn="r"/>
                      <a:r>
                        <a:rPr sz="1250" b="0">
                          <a:solidFill>
                            <a:srgbClr val="114A7D"/>
                          </a:solidFill>
                          <a:latin typeface="Open Sans"/>
                        </a:rPr>
                        <a:t>4,63</a:t>
                      </a:r>
                    </a:p>
                  </a:txBody>
                  <a:tcPr marL="73152" marR="73152" marT="9144" marB="9144" anchor="ctr">
                    <a:solidFill>
                      <a:srgbClr val="FFFFFF"/>
                    </a:solidFill>
                  </a:tcPr>
                </a:tc>
                <a:tc>
                  <a:txBody>
                    <a:bodyPr wrap="square"/>
                    <a:lstStyle/>
                    <a:p>
                      <a:pPr algn="r"/>
                      <a:r>
                        <a:rPr sz="1250" b="0">
                          <a:solidFill>
                            <a:srgbClr val="114A7D"/>
                          </a:solidFill>
                          <a:latin typeface="Open Sans"/>
                        </a:rPr>
                        <a:t>3,52</a:t>
                      </a:r>
                    </a:p>
                  </a:txBody>
                  <a:tcPr marL="73152" marR="73152" marT="9144" marB="9144" anchor="ctr">
                    <a:solidFill>
                      <a:srgbClr val="FFFFFF"/>
                    </a:solidFill>
                  </a:tcPr>
                </a:tc>
                <a:tc>
                  <a:txBody>
                    <a:bodyPr wrap="square"/>
                    <a:lstStyle/>
                    <a:p>
                      <a:pPr algn="r"/>
                      <a:r>
                        <a:rPr sz="1250" b="0">
                          <a:solidFill>
                            <a:srgbClr val="114A7D"/>
                          </a:solidFill>
                          <a:latin typeface="Open Sans"/>
                        </a:rPr>
                        <a:t>1,85</a:t>
                      </a:r>
                    </a:p>
                  </a:txBody>
                  <a:tcPr marL="73152" marR="73152" marT="9144" marB="9144" anchor="ctr">
                    <a:solidFill>
                      <a:srgbClr val="FFFFFF"/>
                    </a:solidFill>
                  </a:tcPr>
                </a:tc>
              </a:tr>
              <a:tr h="329184">
                <a:tc>
                  <a:txBody>
                    <a:bodyPr wrap="square"/>
                    <a:lstStyle/>
                    <a:p>
                      <a:pPr algn="l"/>
                      <a:r>
                        <a:rPr sz="1250" b="0">
                          <a:solidFill>
                            <a:srgbClr val="114A7D"/>
                          </a:solidFill>
                          <a:latin typeface="Open Sans"/>
                        </a:rPr>
                        <a:t>Déchets</a:t>
                      </a:r>
                    </a:p>
                  </a:txBody>
                  <a:tcPr marL="73152" marR="73152" marT="9144" marB="9144" anchor="ctr">
                    <a:solidFill>
                      <a:srgbClr val="E6E9EE"/>
                    </a:solidFill>
                  </a:tcPr>
                </a:tc>
                <a:tc>
                  <a:txBody>
                    <a:bodyPr wrap="square"/>
                    <a:lstStyle/>
                    <a:p>
                      <a:pPr algn="r"/>
                      <a:r>
                        <a:rPr sz="1250" b="0">
                          <a:solidFill>
                            <a:srgbClr val="114A7D"/>
                          </a:solidFill>
                          <a:latin typeface="Open Sans"/>
                        </a:rPr>
                        <a:t>1,47</a:t>
                      </a:r>
                    </a:p>
                  </a:txBody>
                  <a:tcPr marL="73152" marR="73152" marT="9144" marB="9144" anchor="ctr">
                    <a:solidFill>
                      <a:srgbClr val="E6E9EE"/>
                    </a:solidFill>
                  </a:tcPr>
                </a:tc>
                <a:tc>
                  <a:txBody>
                    <a:bodyPr wrap="square"/>
                    <a:lstStyle/>
                    <a:p>
                      <a:pPr algn="r"/>
                      <a:r>
                        <a:rPr sz="1250" b="0">
                          <a:solidFill>
                            <a:srgbClr val="114A7D"/>
                          </a:solidFill>
                          <a:latin typeface="Open Sans"/>
                        </a:rPr>
                        <a:t>0,89</a:t>
                      </a:r>
                    </a:p>
                  </a:txBody>
                  <a:tcPr marL="73152" marR="73152" marT="9144" marB="9144" anchor="ctr">
                    <a:solidFill>
                      <a:srgbClr val="E6E9EE"/>
                    </a:solidFill>
                  </a:tcPr>
                </a:tc>
                <a:tc>
                  <a:txBody>
                    <a:bodyPr wrap="square"/>
                    <a:lstStyle/>
                    <a:p>
                      <a:pPr algn="r"/>
                      <a:r>
                        <a:rPr sz="1250" b="0">
                          <a:solidFill>
                            <a:srgbClr val="114A7D"/>
                          </a:solidFill>
                          <a:latin typeface="Open Sans"/>
                        </a:rPr>
                        <a:t>0,75</a:t>
                      </a:r>
                    </a:p>
                  </a:txBody>
                  <a:tcPr marL="73152" marR="73152" marT="9144" marB="9144" anchor="ctr">
                    <a:solidFill>
                      <a:srgbClr val="E6E9EE"/>
                    </a:solidFill>
                  </a:tcPr>
                </a:tc>
              </a:tr>
              <a:tr h="329184">
                <a:tc>
                  <a:txBody>
                    <a:bodyPr wrap="square"/>
                    <a:lstStyle/>
                    <a:p>
                      <a:pPr algn="l"/>
                      <a:r>
                        <a:rPr sz="1250" b="1">
                          <a:solidFill>
                            <a:srgbClr val="003E51"/>
                          </a:solidFill>
                          <a:latin typeface="Open Sans"/>
                        </a:rPr>
                        <a:t>TOTAL national</a:t>
                      </a:r>
                    </a:p>
                  </a:txBody>
                  <a:tcPr marL="73152" marR="73152" marT="9144" marB="9144" anchor="ctr">
                    <a:solidFill>
                      <a:srgbClr val="BFC5D1"/>
                    </a:solidFill>
                  </a:tcPr>
                </a:tc>
                <a:tc>
                  <a:txBody>
                    <a:bodyPr wrap="square"/>
                    <a:lstStyle/>
                    <a:p>
                      <a:pPr algn="r"/>
                      <a:r>
                        <a:rPr sz="1250" b="1">
                          <a:solidFill>
                            <a:srgbClr val="003E51"/>
                          </a:solidFill>
                          <a:latin typeface="Open Sans"/>
                        </a:rPr>
                        <a:t>23,38</a:t>
                      </a:r>
                    </a:p>
                  </a:txBody>
                  <a:tcPr marL="73152" marR="73152" marT="9144" marB="9144" anchor="ctr">
                    <a:solidFill>
                      <a:srgbClr val="BFC5D1"/>
                    </a:solidFill>
                  </a:tcPr>
                </a:tc>
                <a:tc>
                  <a:txBody>
                    <a:bodyPr wrap="square"/>
                    <a:lstStyle/>
                    <a:p>
                      <a:pPr algn="r"/>
                      <a:r>
                        <a:rPr sz="1250" b="1">
                          <a:solidFill>
                            <a:srgbClr val="003E51"/>
                          </a:solidFill>
                          <a:latin typeface="Open Sans"/>
                        </a:rPr>
                        <a:t>17,89</a:t>
                      </a:r>
                    </a:p>
                  </a:txBody>
                  <a:tcPr marL="73152" marR="73152" marT="9144" marB="9144" anchor="ctr">
                    <a:solidFill>
                      <a:srgbClr val="BFC5D1"/>
                    </a:solidFill>
                  </a:tcPr>
                </a:tc>
                <a:tc>
                  <a:txBody>
                    <a:bodyPr wrap="square"/>
                    <a:lstStyle/>
                    <a:p>
                      <a:pPr algn="r"/>
                      <a:r>
                        <a:rPr sz="1250" b="1">
                          <a:solidFill>
                            <a:srgbClr val="003E51"/>
                          </a:solidFill>
                          <a:latin typeface="Open Sans"/>
                        </a:rPr>
                        <a:t>15,71</a:t>
                      </a:r>
                    </a:p>
                  </a:txBody>
                  <a:tcPr marL="73152" marR="73152" marT="9144" marB="9144" anchor="ctr">
                    <a:solidFill>
                      <a:srgbClr val="BFC5D1"/>
                    </a:solidFill>
                  </a:tcPr>
                </a:tc>
              </a:tr>
              <a:tr h="329184">
                <a:tc>
                  <a:txBody>
                    <a:bodyPr wrap="square"/>
                    <a:lstStyle/>
                    <a:p>
                      <a:pPr algn="l"/>
                      <a:r>
                        <a:rPr sz="1250" b="0">
                          <a:solidFill>
                            <a:srgbClr val="114A7D"/>
                          </a:solidFill>
                          <a:latin typeface="Open Sans"/>
                        </a:rPr>
                        <a:t>Cible publiée</a:t>
                      </a:r>
                    </a:p>
                  </a:txBody>
                  <a:tcPr marL="73152" marR="73152" marT="9144" marB="9144" anchor="ctr">
                    <a:solidFill>
                      <a:srgbClr val="E6E9EE"/>
                    </a:solidFill>
                  </a:tcPr>
                </a:tc>
                <a:tc>
                  <a:txBody>
                    <a:bodyPr wrap="square"/>
                    <a:lstStyle/>
                    <a:p>
                      <a:pPr algn="r"/>
                      <a:r>
                        <a:rPr sz="1250" b="0">
                          <a:solidFill>
                            <a:srgbClr val="114A7D"/>
                          </a:solidFill>
                          <a:latin typeface="Open Sans"/>
                        </a:rPr>
                        <a:t>—</a:t>
                      </a:r>
                    </a:p>
                  </a:txBody>
                  <a:tcPr marL="73152" marR="73152" marT="9144" marB="9144" anchor="ctr">
                    <a:solidFill>
                      <a:srgbClr val="E6E9EE"/>
                    </a:solidFill>
                  </a:tcPr>
                </a:tc>
                <a:tc>
                  <a:txBody>
                    <a:bodyPr wrap="square"/>
                    <a:lstStyle/>
                    <a:p>
                      <a:pPr algn="r"/>
                      <a:r>
                        <a:rPr sz="1250" b="0">
                          <a:solidFill>
                            <a:srgbClr val="114A7D"/>
                          </a:solidFill>
                          <a:latin typeface="Open Sans"/>
                        </a:rPr>
                        <a:t>18,43</a:t>
                      </a:r>
                    </a:p>
                  </a:txBody>
                  <a:tcPr marL="73152" marR="73152" marT="9144" marB="9144" anchor="ctr">
                    <a:solidFill>
                      <a:srgbClr val="E6E9EE"/>
                    </a:solidFill>
                  </a:tcPr>
                </a:tc>
                <a:tc>
                  <a:txBody>
                    <a:bodyPr wrap="square"/>
                    <a:lstStyle/>
                    <a:p>
                      <a:pPr algn="r"/>
                      <a:r>
                        <a:rPr sz="1250" b="0">
                          <a:solidFill>
                            <a:srgbClr val="114A7D"/>
                          </a:solidFill>
                          <a:latin typeface="Open Sans"/>
                        </a:rPr>
                        <a:t>15,75</a:t>
                      </a:r>
                    </a:p>
                  </a:txBody>
                  <a:tcPr marL="73152" marR="73152" marT="9144" marB="9144" anchor="ctr">
                    <a:solidFill>
                      <a:srgbClr val="E6E9EE"/>
                    </a:solidFill>
                  </a:tcPr>
                </a:tc>
              </a:tr>
              <a:tr h="329184">
                <a:tc>
                  <a:txBody>
                    <a:bodyPr wrap="square"/>
                    <a:lstStyle/>
                    <a:p>
                      <a:pPr algn="l"/>
                      <a:r>
                        <a:rPr sz="1250" b="0">
                          <a:solidFill>
                            <a:srgbClr val="114A7D"/>
                          </a:solidFill>
                          <a:latin typeface="Open Sans"/>
                        </a:rPr>
                        <a:t>Statut</a:t>
                      </a:r>
                    </a:p>
                  </a:txBody>
                  <a:tcPr marL="73152" marR="73152" marT="9144" marB="9144" anchor="ctr">
                    <a:solidFill>
                      <a:srgbClr val="FFFFFF"/>
                    </a:solidFill>
                  </a:tcPr>
                </a:tc>
                <a:tc>
                  <a:txBody>
                    <a:bodyPr wrap="square"/>
                    <a:lstStyle/>
                    <a:p>
                      <a:pPr algn="r"/>
                      <a:r>
                        <a:rPr sz="1250" b="0">
                          <a:solidFill>
                            <a:srgbClr val="114A7D"/>
                          </a:solidFill>
                          <a:latin typeface="Open Sans"/>
                        </a:rPr>
                        <a:t>—</a:t>
                      </a:r>
                    </a:p>
                  </a:txBody>
                  <a:tcPr marL="73152" marR="73152" marT="9144" marB="9144" anchor="ctr">
                    <a:solidFill>
                      <a:srgbClr val="FFFFFF"/>
                    </a:solidFill>
                  </a:tcPr>
                </a:tc>
                <a:tc>
                  <a:txBody>
                    <a:bodyPr wrap="square"/>
                    <a:lstStyle/>
                    <a:p>
                      <a:pPr algn="r"/>
                      <a:r>
                        <a:rPr sz="1250" b="0">
                          <a:solidFill>
                            <a:srgbClr val="114A7D"/>
                          </a:solidFill>
                          <a:latin typeface="Open Sans"/>
                        </a:rPr>
                        <a:t>✓ sous la cible</a:t>
                      </a:r>
                    </a:p>
                  </a:txBody>
                  <a:tcPr marL="73152" marR="73152" marT="9144" marB="9144" anchor="ctr">
                    <a:solidFill>
                      <a:srgbClr val="FFFFFF"/>
                    </a:solidFill>
                  </a:tcPr>
                </a:tc>
                <a:tc>
                  <a:txBody>
                    <a:bodyPr wrap="square"/>
                    <a:lstStyle/>
                    <a:p>
                      <a:pPr algn="r"/>
                      <a:r>
                        <a:rPr sz="1250" b="0">
                          <a:solidFill>
                            <a:srgbClr val="114A7D"/>
                          </a:solidFill>
                          <a:latin typeface="Open Sans"/>
                        </a:rPr>
                        <a:t>✅ aligné</a:t>
                      </a:r>
                    </a:p>
                  </a:txBody>
                  <a:tcPr marL="73152" marR="73152" marT="9144" marB="9144" anchor="ctr">
                    <a:solidFill>
                      <a:srgbClr val="FFFFFF"/>
                    </a:solidFill>
                  </a:tcPr>
                </a:tc>
              </a:tr>
            </a:tbl>
          </a:graphicData>
        </a:graphic>
      </p:graphicFrame>
      <p:sp>
        <p:nvSpPr>
          <p:cNvPr id="13" name="TextBox 12"/>
          <p:cNvSpPr txBox="1"/>
          <p:nvPr/>
        </p:nvSpPr>
        <p:spPr>
          <a:xfrm>
            <a:off x="365760" y="4407408"/>
            <a:ext cx="11460175" cy="822960"/>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En 2035 CON, le total national (15,71) est aligné sur la cible publiée (15,75) — écart −0,04. Réduction CON vs BAU ≈ −51 % en 2035.</a:t>
            </a:r>
          </a:p>
          <a:p>
            <a:pPr algn="l" marL="237744" indent="-237744">
              <a:lnSpc>
                <a:spcPct val="102000"/>
              </a:lnSpc>
              <a:spcBef>
                <a:spcPts val="1000"/>
              </a:spcBef>
            </a:pPr>
            <a:r>
              <a:rPr sz="1500">
                <a:solidFill>
                  <a:srgbClr val="114A7D"/>
                </a:solidFill>
                <a:latin typeface="Open Sans"/>
              </a:rPr>
              <a:t>›  Chaque secteur a son levier : Énergie = réseau + transport ; AFOLU = puits forestier ; IPPU = facteur d'émission clinker ; Déchets = méthane (CET, STEP).</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ÉNERGIE · COUCHE A · BONNES PRATIQUES INTERNATIONALES</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Le Kenya et l'Éthiopie prouvent que ça marche ; pour le transport, c'est Éviter–Reporter–Améliorer</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4 / 40</a:t>
            </a:r>
          </a:p>
        </p:txBody>
      </p:sp>
      <p:sp>
        <p:nvSpPr>
          <p:cNvPr id="11" name="Rounded Rectangle 10"/>
          <p:cNvSpPr/>
          <p:nvPr/>
        </p:nvSpPr>
        <p:spPr>
          <a:xfrm>
            <a:off x="365760" y="1371600"/>
            <a:ext cx="5592927" cy="5010912"/>
          </a:xfrm>
          <a:prstGeom prst="roundRect">
            <a:avLst>
              <a:gd name="adj" fmla="val 45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365760" y="1371600"/>
            <a:ext cx="5592927"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03504" y="1517904"/>
            <a:ext cx="5117439" cy="384048"/>
          </a:xfrm>
          <a:prstGeom prst="rect">
            <a:avLst/>
          </a:prstGeom>
          <a:noFill/>
        </p:spPr>
        <p:txBody>
          <a:bodyPr wrap="square" anchor="t" lIns="36576" rIns="36576" tIns="18288" bIns="18288">
            <a:spAutoFit/>
          </a:bodyPr>
          <a:lstStyle/>
          <a:p>
            <a:pPr algn="l"/>
            <a:r>
              <a:rPr sz="1300" b="1" i="0">
                <a:solidFill>
                  <a:srgbClr val="003E51"/>
                </a:solidFill>
                <a:latin typeface="Open Sans"/>
              </a:rPr>
              <a:t>RÉSEAU — FRONT-RUNNERS AFRICAINS</a:t>
            </a:r>
          </a:p>
        </p:txBody>
      </p:sp>
      <p:sp>
        <p:nvSpPr>
          <p:cNvPr id="14" name="TextBox 13"/>
          <p:cNvSpPr txBox="1"/>
          <p:nvPr/>
        </p:nvSpPr>
        <p:spPr>
          <a:xfrm>
            <a:off x="603504" y="2011680"/>
            <a:ext cx="5117439" cy="4224528"/>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Kenya ≈ 90 % d'électricité renouvelable (géothermie, hydro, solaire, éolien), cible 100 % en 2030.</a:t>
            </a:r>
          </a:p>
          <a:p>
            <a:pPr algn="l" marL="237744" indent="-237744">
              <a:lnSpc>
                <a:spcPct val="102000"/>
              </a:lnSpc>
              <a:spcBef>
                <a:spcPts val="900"/>
              </a:spcBef>
            </a:pPr>
            <a:r>
              <a:rPr sz="1500">
                <a:solidFill>
                  <a:srgbClr val="114A7D"/>
                </a:solidFill>
                <a:latin typeface="Open Sans"/>
              </a:rPr>
              <a:t>›  Éthiopie ≈ 100 % renouvelable (barrage GERD) ; interconnexion HVDC Éthiopie–Kenya (~1 000 km) = mutualisation régionale.</a:t>
            </a:r>
          </a:p>
          <a:p>
            <a:pPr algn="l" marL="237744" indent="-237744">
              <a:lnSpc>
                <a:spcPct val="102000"/>
              </a:lnSpc>
              <a:spcBef>
                <a:spcPts val="900"/>
              </a:spcBef>
            </a:pPr>
            <a:r>
              <a:rPr sz="1500">
                <a:solidFill>
                  <a:srgbClr val="114A7D"/>
                </a:solidFill>
                <a:latin typeface="Open Sans"/>
              </a:rPr>
              <a:t>›  Bonnes pratiques : réduire les ~15 % de pertes en ligne, stockage + interconnexions, gaz comme flexibilité (pas baseload).</a:t>
            </a:r>
          </a:p>
        </p:txBody>
      </p:sp>
      <p:sp>
        <p:nvSpPr>
          <p:cNvPr id="15" name="Rounded Rectangle 14"/>
          <p:cNvSpPr/>
          <p:nvPr/>
        </p:nvSpPr>
        <p:spPr>
          <a:xfrm>
            <a:off x="6233007" y="1371600"/>
            <a:ext cx="5592927" cy="5010912"/>
          </a:xfrm>
          <a:prstGeom prst="roundRect">
            <a:avLst>
              <a:gd name="adj" fmla="val 45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6233007" y="1371600"/>
            <a:ext cx="5592927"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470751" y="1517904"/>
            <a:ext cx="5117439" cy="384048"/>
          </a:xfrm>
          <a:prstGeom prst="rect">
            <a:avLst/>
          </a:prstGeom>
          <a:noFill/>
        </p:spPr>
        <p:txBody>
          <a:bodyPr wrap="square" anchor="t" lIns="36576" rIns="36576" tIns="18288" bIns="18288">
            <a:spAutoFit/>
          </a:bodyPr>
          <a:lstStyle/>
          <a:p>
            <a:pPr algn="l"/>
            <a:r>
              <a:rPr sz="1300" b="1" i="0">
                <a:solidFill>
                  <a:srgbClr val="62D32F"/>
                </a:solidFill>
                <a:latin typeface="Open Sans"/>
              </a:rPr>
              <a:t>TRANSPORT — ÉVITER–REPORTER–AMÉLIORER</a:t>
            </a:r>
          </a:p>
        </p:txBody>
      </p:sp>
      <p:sp>
        <p:nvSpPr>
          <p:cNvPr id="18" name="TextBox 17"/>
          <p:cNvSpPr txBox="1"/>
          <p:nvPr/>
        </p:nvSpPr>
        <p:spPr>
          <a:xfrm>
            <a:off x="6470751" y="2011680"/>
            <a:ext cx="5117439" cy="4224528"/>
          </a:xfrm>
          <a:prstGeom prst="rect">
            <a:avLst/>
          </a:prstGeom>
          <a:noFill/>
        </p:spPr>
        <p:txBody>
          <a:bodyPr wrap="square" lIns="36576" rIns="36576">
            <a:spAutoFit/>
          </a:bodyPr>
          <a:lstStyle/>
          <a:p>
            <a:pPr algn="l" marL="237744" indent="-237744">
              <a:lnSpc>
                <a:spcPct val="102000"/>
              </a:lnSpc>
              <a:spcBef>
                <a:spcPts val="0"/>
              </a:spcBef>
            </a:pPr>
            <a:r>
              <a:rPr sz="1500">
                <a:solidFill>
                  <a:srgbClr val="FFFFFF"/>
                </a:solidFill>
                <a:latin typeface="Open Sans"/>
              </a:rPr>
              <a:t>›  AR6 : le transport doit baisser ~59 % d'ici 2050 (1,5 °C) ; aujourd'hui route ~70 %, aviation ~11 %, maritime ~10 %, rail ~1 %.</a:t>
            </a:r>
          </a:p>
          <a:p>
            <a:pPr algn="l" marL="237744" indent="-237744">
              <a:lnSpc>
                <a:spcPct val="102000"/>
              </a:lnSpc>
              <a:spcBef>
                <a:spcPts val="900"/>
              </a:spcBef>
            </a:pPr>
            <a:r>
              <a:rPr sz="1500">
                <a:solidFill>
                  <a:srgbClr val="FFFFFF"/>
                </a:solidFill>
                <a:latin typeface="Open Sans"/>
              </a:rPr>
              <a:t>›  Ventes mondiales d'EV &gt; 17 millions en 2024 (&gt; 20 % des voitures).</a:t>
            </a:r>
          </a:p>
          <a:p>
            <a:pPr algn="l" marL="237744" indent="-237744">
              <a:lnSpc>
                <a:spcPct val="102000"/>
              </a:lnSpc>
              <a:spcBef>
                <a:spcPts val="900"/>
              </a:spcBef>
            </a:pPr>
            <a:r>
              <a:rPr sz="1500">
                <a:solidFill>
                  <a:srgbClr val="FFFFFF"/>
                </a:solidFill>
                <a:latin typeface="Open Sans"/>
              </a:rPr>
              <a:t>›  Pour l'Afrique : 2/3-roues et bus électriques + report modal vers rail/BRT = leviers les moins chers.</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TRANSITION · VERS LE MRV (JOUR 2 APRÈS-MIDI)</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Vous savez maintenant ce qui doit baisser et pourquoi — l'après-midi, nous bâtissons le système qui le prouve</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40 / 40</a:t>
            </a:r>
          </a:p>
        </p:txBody>
      </p:sp>
      <p:sp>
        <p:nvSpPr>
          <p:cNvPr id="11" name="Rounded Rectangle 10"/>
          <p:cNvSpPr/>
          <p:nvPr/>
        </p:nvSpPr>
        <p:spPr>
          <a:xfrm>
            <a:off x="365760" y="1371600"/>
            <a:ext cx="5592927" cy="5010912"/>
          </a:xfrm>
          <a:prstGeom prst="roundRect">
            <a:avLst>
              <a:gd name="adj" fmla="val 45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365760" y="1371600"/>
            <a:ext cx="5592927"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03504" y="1517904"/>
            <a:ext cx="5117439" cy="384048"/>
          </a:xfrm>
          <a:prstGeom prst="rect">
            <a:avLst/>
          </a:prstGeom>
          <a:noFill/>
        </p:spPr>
        <p:txBody>
          <a:bodyPr wrap="square" anchor="t" lIns="36576" rIns="36576" tIns="18288" bIns="18288">
            <a:spAutoFit/>
          </a:bodyPr>
          <a:lstStyle/>
          <a:p>
            <a:pPr algn="l"/>
            <a:r>
              <a:rPr sz="1300" b="1" i="0">
                <a:solidFill>
                  <a:srgbClr val="003E51"/>
                </a:solidFill>
                <a:latin typeface="Open Sans"/>
              </a:rPr>
              <a:t>CE QUE VOUS EMPORTEZ</a:t>
            </a:r>
          </a:p>
        </p:txBody>
      </p:sp>
      <p:sp>
        <p:nvSpPr>
          <p:cNvPr id="14" name="TextBox 13"/>
          <p:cNvSpPr txBox="1"/>
          <p:nvPr/>
        </p:nvSpPr>
        <p:spPr>
          <a:xfrm>
            <a:off x="603504" y="2011680"/>
            <a:ext cx="5117439" cy="4224528"/>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Les quatre secteurs, leurs chiffres, leurs leviers.</a:t>
            </a:r>
          </a:p>
          <a:p>
            <a:pPr algn="l" marL="237744" indent="-237744">
              <a:lnSpc>
                <a:spcPct val="102000"/>
              </a:lnSpc>
              <a:spcBef>
                <a:spcPts val="900"/>
              </a:spcBef>
            </a:pPr>
            <a:r>
              <a:rPr sz="1500">
                <a:solidFill>
                  <a:srgbClr val="114A7D"/>
                </a:solidFill>
                <a:latin typeface="Open Sans"/>
              </a:rPr>
              <a:t>›  Les items honnêtement en attente : mangrove DEFCCS, Tier 2 agriculture, codes SF₆, UCG-2015, cible transport.</a:t>
            </a:r>
          </a:p>
        </p:txBody>
      </p:sp>
      <p:sp>
        <p:nvSpPr>
          <p:cNvPr id="15" name="Rounded Rectangle 14"/>
          <p:cNvSpPr/>
          <p:nvPr/>
        </p:nvSpPr>
        <p:spPr>
          <a:xfrm>
            <a:off x="6233007" y="1371600"/>
            <a:ext cx="5592927" cy="5010912"/>
          </a:xfrm>
          <a:prstGeom prst="roundRect">
            <a:avLst>
              <a:gd name="adj" fmla="val 45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6233007" y="1371600"/>
            <a:ext cx="5592927"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470751" y="1517904"/>
            <a:ext cx="5117439" cy="384048"/>
          </a:xfrm>
          <a:prstGeom prst="rect">
            <a:avLst/>
          </a:prstGeom>
          <a:noFill/>
        </p:spPr>
        <p:txBody>
          <a:bodyPr wrap="square" anchor="t" lIns="36576" rIns="36576" tIns="18288" bIns="18288">
            <a:spAutoFit/>
          </a:bodyPr>
          <a:lstStyle/>
          <a:p>
            <a:pPr algn="l"/>
            <a:r>
              <a:rPr sz="1300" b="1" i="0">
                <a:solidFill>
                  <a:srgbClr val="62D32F"/>
                </a:solidFill>
                <a:latin typeface="Open Sans"/>
              </a:rPr>
              <a:t>PROCHAINE ÉTAPE (M3, JOUR 2 PM)</a:t>
            </a:r>
          </a:p>
        </p:txBody>
      </p:sp>
      <p:sp>
        <p:nvSpPr>
          <p:cNvPr id="18" name="TextBox 17"/>
          <p:cNvSpPr txBox="1"/>
          <p:nvPr/>
        </p:nvSpPr>
        <p:spPr>
          <a:xfrm>
            <a:off x="6470751" y="2011680"/>
            <a:ext cx="5117439" cy="4224528"/>
          </a:xfrm>
          <a:prstGeom prst="rect">
            <a:avLst/>
          </a:prstGeom>
          <a:noFill/>
        </p:spPr>
        <p:txBody>
          <a:bodyPr wrap="square" lIns="36576" rIns="36576">
            <a:spAutoFit/>
          </a:bodyPr>
          <a:lstStyle/>
          <a:p>
            <a:pPr algn="l" marL="237744" indent="-237744">
              <a:lnSpc>
                <a:spcPct val="102000"/>
              </a:lnSpc>
              <a:spcBef>
                <a:spcPts val="0"/>
              </a:spcBef>
            </a:pPr>
            <a:r>
              <a:rPr sz="1500">
                <a:solidFill>
                  <a:srgbClr val="FFFFFF"/>
                </a:solidFill>
                <a:latin typeface="Open Sans"/>
              </a:rPr>
              <a:t>›  Le système MRV — ~75 indicateurs (pyramide Process/Result/Impact), matrice de 11 institutions.</a:t>
            </a:r>
          </a:p>
          <a:p>
            <a:pPr algn="l" marL="237744" indent="-237744">
              <a:lnSpc>
                <a:spcPct val="102000"/>
              </a:lnSpc>
              <a:spcBef>
                <a:spcPts val="900"/>
              </a:spcBef>
            </a:pPr>
            <a:r>
              <a:rPr sz="1500">
                <a:solidFill>
                  <a:srgbClr val="FFFFFF"/>
                </a:solidFill>
                <a:latin typeface="Open Sans"/>
              </a:rPr>
              <a:t>›  Flux de données terrain → validation METE → BTR, principes TACCC, cartographie CRT.</a:t>
            </a:r>
          </a:p>
          <a:p>
            <a:pPr algn="l" marL="237744" indent="-237744">
              <a:lnSpc>
                <a:spcPct val="102000"/>
              </a:lnSpc>
              <a:spcBef>
                <a:spcPts val="900"/>
              </a:spcBef>
            </a:pPr>
            <a:r>
              <a:rPr sz="1500">
                <a:solidFill>
                  <a:srgbClr val="FFFFFF"/>
                </a:solidFill>
                <a:latin typeface="Open Sans"/>
              </a:rPr>
              <a:t>›  Question nationale du système : « Faisons-nous ce que nous avons promis ?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ÉNERGIE · COUCHE B · DANS LA CDN &amp; LE MODÈLE</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Dans le modèle, l'Énergie passe de 11,55 (2025) à 10,22 MtCO₂e en 2035 CON — et quasi zéro en 2050</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5 / 40</a:t>
            </a:r>
          </a:p>
        </p:txBody>
      </p:sp>
      <p:sp>
        <p:nvSpPr>
          <p:cNvPr id="11" name="TextBox 10"/>
          <p:cNvSpPr txBox="1"/>
          <p:nvPr/>
        </p:nvSpPr>
        <p:spPr>
          <a:xfrm>
            <a:off x="365760" y="1371600"/>
            <a:ext cx="11460175" cy="237744"/>
          </a:xfrm>
          <a:prstGeom prst="rect">
            <a:avLst/>
          </a:prstGeom>
          <a:noFill/>
        </p:spPr>
        <p:txBody>
          <a:bodyPr wrap="square" anchor="t" lIns="36576" rIns="36576" tIns="18288" bIns="18288">
            <a:spAutoFit/>
          </a:bodyPr>
          <a:lstStyle/>
          <a:p>
            <a:pPr algn="l"/>
            <a:r>
              <a:rPr sz="1100" b="1" i="0">
                <a:solidFill>
                  <a:srgbClr val="808CA2"/>
                </a:solidFill>
                <a:latin typeface="Open Sans"/>
              </a:rPr>
              <a:t>Énergie — trajectoire (MtCO₂e)</a:t>
            </a:r>
          </a:p>
        </p:txBody>
      </p:sp>
      <p:graphicFrame>
        <p:nvGraphicFramePr>
          <p:cNvPr id="12" name="Table 11"/>
          <p:cNvGraphicFramePr>
            <a:graphicFrameLocks noGrp="1"/>
          </p:cNvGraphicFramePr>
          <p:nvPr/>
        </p:nvGraphicFramePr>
        <p:xfrm>
          <a:off x="365760" y="1627632"/>
          <a:ext cx="11460175" cy="2962656"/>
        </p:xfrm>
        <a:graphic>
          <a:graphicData uri="http://schemas.openxmlformats.org/drawingml/2006/table">
            <a:tbl>
              <a:tblPr>
                <a:tableStyleId>{5C22544A-7EE6-4342-B048-85BDC9FD1C3A}</a:tableStyleId>
              </a:tblPr>
              <a:tblGrid>
                <a:gridCol w="3291840"/>
                <a:gridCol w="8168335"/>
              </a:tblGrid>
              <a:tr h="329184">
                <a:tc>
                  <a:txBody>
                    <a:bodyPr wrap="square"/>
                    <a:lstStyle/>
                    <a:p>
                      <a:pPr algn="l"/>
                      <a:r>
                        <a:rPr sz="1250" b="1">
                          <a:solidFill>
                            <a:srgbClr val="FFFFFF"/>
                          </a:solidFill>
                          <a:latin typeface="Open Sans"/>
                        </a:rPr>
                        <a:t>Année · Scénario</a:t>
                      </a:r>
                    </a:p>
                  </a:txBody>
                  <a:tcPr marL="73152" marR="73152" marT="9144" marB="9144" anchor="ctr">
                    <a:solidFill>
                      <a:srgbClr val="003E51"/>
                    </a:solidFill>
                  </a:tcPr>
                </a:tc>
                <a:tc>
                  <a:txBody>
                    <a:bodyPr wrap="square"/>
                    <a:lstStyle/>
                    <a:p>
                      <a:pPr algn="r"/>
                      <a:r>
                        <a:rPr sz="1250" b="1">
                          <a:solidFill>
                            <a:srgbClr val="FFFFFF"/>
                          </a:solidFill>
                          <a:latin typeface="Open Sans"/>
                        </a:rPr>
                        <a:t>Énergie (MtCO₂e)</a:t>
                      </a:r>
                    </a:p>
                  </a:txBody>
                  <a:tcPr marL="73152" marR="73152" marT="9144" marB="9144" anchor="ctr">
                    <a:solidFill>
                      <a:srgbClr val="003E51"/>
                    </a:solidFill>
                  </a:tcPr>
                </a:tc>
              </a:tr>
              <a:tr h="329184">
                <a:tc>
                  <a:txBody>
                    <a:bodyPr wrap="square"/>
                    <a:lstStyle/>
                    <a:p>
                      <a:pPr algn="l"/>
                      <a:r>
                        <a:rPr sz="1250" b="0">
                          <a:solidFill>
                            <a:srgbClr val="114A7D"/>
                          </a:solidFill>
                          <a:latin typeface="Open Sans"/>
                        </a:rPr>
                        <a:t>2025 (réf.)</a:t>
                      </a:r>
                    </a:p>
                  </a:txBody>
                  <a:tcPr marL="73152" marR="73152" marT="9144" marB="9144" anchor="ctr">
                    <a:solidFill>
                      <a:srgbClr val="FFFFFF"/>
                    </a:solidFill>
                  </a:tcPr>
                </a:tc>
                <a:tc>
                  <a:txBody>
                    <a:bodyPr wrap="square"/>
                    <a:lstStyle/>
                    <a:p>
                      <a:pPr algn="r"/>
                      <a:r>
                        <a:rPr sz="1250" b="0">
                          <a:solidFill>
                            <a:srgbClr val="114A7D"/>
                          </a:solidFill>
                          <a:latin typeface="Open Sans"/>
                        </a:rPr>
                        <a:t>11,55</a:t>
                      </a:r>
                    </a:p>
                  </a:txBody>
                  <a:tcPr marL="73152" marR="73152" marT="9144" marB="9144" anchor="ctr">
                    <a:solidFill>
                      <a:srgbClr val="FFFFFF"/>
                    </a:solidFill>
                  </a:tcPr>
                </a:tc>
              </a:tr>
              <a:tr h="329184">
                <a:tc>
                  <a:txBody>
                    <a:bodyPr wrap="square"/>
                    <a:lstStyle/>
                    <a:p>
                      <a:pPr algn="l"/>
                      <a:r>
                        <a:rPr sz="1250" b="0">
                          <a:solidFill>
                            <a:srgbClr val="114A7D"/>
                          </a:solidFill>
                          <a:latin typeface="Open Sans"/>
                        </a:rPr>
                        <a:t>2030 BAU</a:t>
                      </a:r>
                    </a:p>
                  </a:txBody>
                  <a:tcPr marL="73152" marR="73152" marT="9144" marB="9144" anchor="ctr">
                    <a:solidFill>
                      <a:srgbClr val="E6E9EE"/>
                    </a:solidFill>
                  </a:tcPr>
                </a:tc>
                <a:tc>
                  <a:txBody>
                    <a:bodyPr wrap="square"/>
                    <a:lstStyle/>
                    <a:p>
                      <a:pPr algn="r"/>
                      <a:r>
                        <a:rPr sz="1250" b="0">
                          <a:solidFill>
                            <a:srgbClr val="114A7D"/>
                          </a:solidFill>
                          <a:latin typeface="Open Sans"/>
                        </a:rPr>
                        <a:t>13,46</a:t>
                      </a:r>
                    </a:p>
                  </a:txBody>
                  <a:tcPr marL="73152" marR="73152" marT="9144" marB="9144" anchor="ctr">
                    <a:solidFill>
                      <a:srgbClr val="E6E9EE"/>
                    </a:solidFill>
                  </a:tcPr>
                </a:tc>
              </a:tr>
              <a:tr h="329184">
                <a:tc>
                  <a:txBody>
                    <a:bodyPr wrap="square"/>
                    <a:lstStyle/>
                    <a:p>
                      <a:pPr algn="l"/>
                      <a:r>
                        <a:rPr sz="1250" b="0">
                          <a:solidFill>
                            <a:srgbClr val="114A7D"/>
                          </a:solidFill>
                          <a:latin typeface="Open Sans"/>
                        </a:rPr>
                        <a:t>2030 UNCON</a:t>
                      </a:r>
                    </a:p>
                  </a:txBody>
                  <a:tcPr marL="73152" marR="73152" marT="9144" marB="9144" anchor="ctr">
                    <a:solidFill>
                      <a:srgbClr val="FFFFFF"/>
                    </a:solidFill>
                  </a:tcPr>
                </a:tc>
                <a:tc>
                  <a:txBody>
                    <a:bodyPr wrap="square"/>
                    <a:lstStyle/>
                    <a:p>
                      <a:pPr algn="r"/>
                      <a:r>
                        <a:rPr sz="1250" b="0">
                          <a:solidFill>
                            <a:srgbClr val="114A7D"/>
                          </a:solidFill>
                          <a:latin typeface="Open Sans"/>
                        </a:rPr>
                        <a:t>12,28</a:t>
                      </a:r>
                    </a:p>
                  </a:txBody>
                  <a:tcPr marL="73152" marR="73152" marT="9144" marB="9144" anchor="ctr">
                    <a:solidFill>
                      <a:srgbClr val="FFFFFF"/>
                    </a:solidFill>
                  </a:tcPr>
                </a:tc>
              </a:tr>
              <a:tr h="329184">
                <a:tc>
                  <a:txBody>
                    <a:bodyPr wrap="square"/>
                    <a:lstStyle/>
                    <a:p>
                      <a:pPr algn="l"/>
                      <a:r>
                        <a:rPr sz="1250" b="0">
                          <a:solidFill>
                            <a:srgbClr val="114A7D"/>
                          </a:solidFill>
                          <a:latin typeface="Open Sans"/>
                        </a:rPr>
                        <a:t>2030 CON</a:t>
                      </a:r>
                    </a:p>
                  </a:txBody>
                  <a:tcPr marL="73152" marR="73152" marT="9144" marB="9144" anchor="ctr">
                    <a:solidFill>
                      <a:srgbClr val="E6E9EE"/>
                    </a:solidFill>
                  </a:tcPr>
                </a:tc>
                <a:tc>
                  <a:txBody>
                    <a:bodyPr wrap="square"/>
                    <a:lstStyle/>
                    <a:p>
                      <a:pPr algn="r"/>
                      <a:r>
                        <a:rPr sz="1250" b="0">
                          <a:solidFill>
                            <a:srgbClr val="114A7D"/>
                          </a:solidFill>
                          <a:latin typeface="Open Sans"/>
                        </a:rPr>
                        <a:t>10,67</a:t>
                      </a:r>
                    </a:p>
                  </a:txBody>
                  <a:tcPr marL="73152" marR="73152" marT="9144" marB="9144" anchor="ctr">
                    <a:solidFill>
                      <a:srgbClr val="E6E9EE"/>
                    </a:solidFill>
                  </a:tcPr>
                </a:tc>
              </a:tr>
              <a:tr h="329184">
                <a:tc>
                  <a:txBody>
                    <a:bodyPr wrap="square"/>
                    <a:lstStyle/>
                    <a:p>
                      <a:pPr algn="l"/>
                      <a:r>
                        <a:rPr sz="1250" b="0">
                          <a:solidFill>
                            <a:srgbClr val="114A7D"/>
                          </a:solidFill>
                          <a:latin typeface="Open Sans"/>
                        </a:rPr>
                        <a:t>2035 BAU</a:t>
                      </a:r>
                    </a:p>
                  </a:txBody>
                  <a:tcPr marL="73152" marR="73152" marT="9144" marB="9144" anchor="ctr">
                    <a:solidFill>
                      <a:srgbClr val="FFFFFF"/>
                    </a:solidFill>
                  </a:tcPr>
                </a:tc>
                <a:tc>
                  <a:txBody>
                    <a:bodyPr wrap="square"/>
                    <a:lstStyle/>
                    <a:p>
                      <a:pPr algn="r"/>
                      <a:r>
                        <a:rPr sz="1250" b="0">
                          <a:solidFill>
                            <a:srgbClr val="114A7D"/>
                          </a:solidFill>
                          <a:latin typeface="Open Sans"/>
                        </a:rPr>
                        <a:t>13,92</a:t>
                      </a:r>
                    </a:p>
                  </a:txBody>
                  <a:tcPr marL="73152" marR="73152" marT="9144" marB="9144" anchor="ctr">
                    <a:solidFill>
                      <a:srgbClr val="FFFFFF"/>
                    </a:solidFill>
                  </a:tcPr>
                </a:tc>
              </a:tr>
              <a:tr h="329184">
                <a:tc>
                  <a:txBody>
                    <a:bodyPr wrap="square"/>
                    <a:lstStyle/>
                    <a:p>
                      <a:pPr algn="l"/>
                      <a:r>
                        <a:rPr sz="1250" b="0">
                          <a:solidFill>
                            <a:srgbClr val="114A7D"/>
                          </a:solidFill>
                          <a:latin typeface="Open Sans"/>
                        </a:rPr>
                        <a:t>2035 UNCON</a:t>
                      </a:r>
                    </a:p>
                  </a:txBody>
                  <a:tcPr marL="73152" marR="73152" marT="9144" marB="9144" anchor="ctr">
                    <a:solidFill>
                      <a:srgbClr val="E6E9EE"/>
                    </a:solidFill>
                  </a:tcPr>
                </a:tc>
                <a:tc>
                  <a:txBody>
                    <a:bodyPr wrap="square"/>
                    <a:lstStyle/>
                    <a:p>
                      <a:pPr algn="r"/>
                      <a:r>
                        <a:rPr sz="1250" b="0">
                          <a:solidFill>
                            <a:srgbClr val="114A7D"/>
                          </a:solidFill>
                          <a:latin typeface="Open Sans"/>
                        </a:rPr>
                        <a:t>12,46</a:t>
                      </a:r>
                    </a:p>
                  </a:txBody>
                  <a:tcPr marL="73152" marR="73152" marT="9144" marB="9144" anchor="ctr">
                    <a:solidFill>
                      <a:srgbClr val="E6E9EE"/>
                    </a:solidFill>
                  </a:tcPr>
                </a:tc>
              </a:tr>
              <a:tr h="329184">
                <a:tc>
                  <a:txBody>
                    <a:bodyPr wrap="square"/>
                    <a:lstStyle/>
                    <a:p>
                      <a:pPr algn="l"/>
                      <a:r>
                        <a:rPr sz="1250" b="1">
                          <a:solidFill>
                            <a:srgbClr val="003E51"/>
                          </a:solidFill>
                          <a:latin typeface="Open Sans"/>
                        </a:rPr>
                        <a:t>2035 CON</a:t>
                      </a:r>
                    </a:p>
                  </a:txBody>
                  <a:tcPr marL="73152" marR="73152" marT="9144" marB="9144" anchor="ctr">
                    <a:solidFill>
                      <a:srgbClr val="BFC5D1"/>
                    </a:solidFill>
                  </a:tcPr>
                </a:tc>
                <a:tc>
                  <a:txBody>
                    <a:bodyPr wrap="square"/>
                    <a:lstStyle/>
                    <a:p>
                      <a:pPr algn="r"/>
                      <a:r>
                        <a:rPr sz="1250" b="1">
                          <a:solidFill>
                            <a:srgbClr val="003E51"/>
                          </a:solidFill>
                          <a:latin typeface="Open Sans"/>
                        </a:rPr>
                        <a:t>10,22</a:t>
                      </a:r>
                    </a:p>
                  </a:txBody>
                  <a:tcPr marL="73152" marR="73152" marT="9144" marB="9144" anchor="ctr">
                    <a:solidFill>
                      <a:srgbClr val="BFC5D1"/>
                    </a:solidFill>
                  </a:tcPr>
                </a:tc>
              </a:tr>
              <a:tr h="329184">
                <a:tc>
                  <a:txBody>
                    <a:bodyPr wrap="square"/>
                    <a:lstStyle/>
                    <a:p>
                      <a:pPr algn="l"/>
                      <a:r>
                        <a:rPr sz="1250" b="0">
                          <a:solidFill>
                            <a:srgbClr val="114A7D"/>
                          </a:solidFill>
                          <a:latin typeface="Open Sans"/>
                        </a:rPr>
                        <a:t>2050 CON</a:t>
                      </a:r>
                    </a:p>
                  </a:txBody>
                  <a:tcPr marL="73152" marR="73152" marT="9144" marB="9144" anchor="ctr">
                    <a:solidFill>
                      <a:srgbClr val="E6E9EE"/>
                    </a:solidFill>
                  </a:tcPr>
                </a:tc>
                <a:tc>
                  <a:txBody>
                    <a:bodyPr wrap="square"/>
                    <a:lstStyle/>
                    <a:p>
                      <a:pPr algn="r"/>
                      <a:r>
                        <a:rPr sz="1250" b="0">
                          <a:solidFill>
                            <a:srgbClr val="114A7D"/>
                          </a:solidFill>
                          <a:latin typeface="Open Sans"/>
                        </a:rPr>
                        <a:t>0,80</a:t>
                      </a:r>
                    </a:p>
                  </a:txBody>
                  <a:tcPr marL="73152" marR="73152" marT="9144" marB="9144" anchor="ctr">
                    <a:solidFill>
                      <a:srgbClr val="E6E9EE"/>
                    </a:solidFill>
                  </a:tcPr>
                </a:tc>
              </a:tr>
            </a:tbl>
          </a:graphicData>
        </a:graphic>
      </p:graphicFrame>
      <p:sp>
        <p:nvSpPr>
          <p:cNvPr id="13" name="TextBox 12"/>
          <p:cNvSpPr txBox="1"/>
          <p:nvPr/>
        </p:nvSpPr>
        <p:spPr>
          <a:xfrm>
            <a:off x="365760" y="4736592"/>
            <a:ext cx="11460175" cy="822960"/>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Lecture : l'Énergie reste le 1ᵉʳ émetteur, mais le scénario conditionnel la quasi-décarbone à l'horizon 2050 (0,80 MtCO₂e).</a:t>
            </a:r>
          </a:p>
          <a:p>
            <a:pPr algn="l" marL="237744" indent="-237744">
              <a:lnSpc>
                <a:spcPct val="102000"/>
              </a:lnSpc>
              <a:spcBef>
                <a:spcPts val="1000"/>
              </a:spcBef>
            </a:pPr>
            <a:r>
              <a:rPr sz="1500">
                <a:solidFill>
                  <a:srgbClr val="114A7D"/>
                </a:solidFill>
                <a:latin typeface="Open Sans"/>
              </a:rPr>
              <a:t>›  Trois scénarios — BAU (sans action), UNCON (ressources propres du Sénégal), CON (avec appui international). INCON = UNCON, un seul libellé.</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ÉNERGIE · COUCHE B · LE MOTEUR DE LA BAISSE</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Le moteur de la baisse : le facteur d'émission du réseau divisé par deux (0,270 → 0,135) et 70 % de renouvelables en 2035</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6 / 40</a:t>
            </a:r>
          </a:p>
        </p:txBody>
      </p:sp>
      <p:sp>
        <p:nvSpPr>
          <p:cNvPr id="11" name="TextBox 10"/>
          <p:cNvSpPr txBox="1"/>
          <p:nvPr/>
        </p:nvSpPr>
        <p:spPr>
          <a:xfrm>
            <a:off x="365760" y="1408176"/>
            <a:ext cx="5547207" cy="274320"/>
          </a:xfrm>
          <a:prstGeom prst="rect">
            <a:avLst/>
          </a:prstGeom>
          <a:noFill/>
        </p:spPr>
        <p:txBody>
          <a:bodyPr wrap="square" anchor="t" lIns="36576" rIns="36576" tIns="18288" bIns="18288">
            <a:spAutoFit/>
          </a:bodyPr>
          <a:lstStyle/>
          <a:p>
            <a:pPr algn="l"/>
            <a:r>
              <a:rPr sz="1100" b="1" i="0">
                <a:solidFill>
                  <a:srgbClr val="808CA2"/>
                </a:solidFill>
                <a:latin typeface="Open Sans"/>
              </a:rPr>
              <a:t>Facteur d'émission réseau effectif — CON (tCO₂/MWh)</a:t>
            </a:r>
          </a:p>
        </p:txBody>
      </p:sp>
      <p:graphicFrame>
        <p:nvGraphicFramePr>
          <p:cNvPr id="12" name="Table 11"/>
          <p:cNvGraphicFramePr>
            <a:graphicFrameLocks noGrp="1"/>
          </p:cNvGraphicFramePr>
          <p:nvPr/>
        </p:nvGraphicFramePr>
        <p:xfrm>
          <a:off x="365760.0" y="1700784"/>
          <a:ext cx="5547207" cy="1536192"/>
        </p:xfrm>
        <a:graphic>
          <a:graphicData uri="http://schemas.openxmlformats.org/drawingml/2006/table">
            <a:tbl>
              <a:tblPr>
                <a:tableStyleId>{5C22544A-7EE6-4342-B048-85BDC9FD1C3A}</a:tableStyleId>
              </a:tblPr>
              <a:tblGrid>
                <a:gridCol w="4495647"/>
                <a:gridCol w="1051560"/>
              </a:tblGrid>
              <a:tr h="384048">
                <a:tc>
                  <a:txBody>
                    <a:bodyPr wrap="square"/>
                    <a:lstStyle/>
                    <a:p>
                      <a:pPr algn="l"/>
                      <a:r>
                        <a:rPr sz="1250" b="1">
                          <a:solidFill>
                            <a:srgbClr val="FFFFFF"/>
                          </a:solidFill>
                          <a:latin typeface="Open Sans"/>
                        </a:rPr>
                        <a:t>Année</a:t>
                      </a:r>
                    </a:p>
                  </a:txBody>
                  <a:tcPr marL="73152" marR="73152" marT="9144" marB="9144" anchor="ctr">
                    <a:solidFill>
                      <a:srgbClr val="003E51"/>
                    </a:solidFill>
                  </a:tcPr>
                </a:tc>
                <a:tc>
                  <a:txBody>
                    <a:bodyPr wrap="square"/>
                    <a:lstStyle/>
                    <a:p>
                      <a:pPr algn="r"/>
                      <a:r>
                        <a:rPr sz="1250" b="1">
                          <a:solidFill>
                            <a:srgbClr val="FFFFFF"/>
                          </a:solidFill>
                          <a:latin typeface="Open Sans"/>
                        </a:rPr>
                        <a:t>CON</a:t>
                      </a:r>
                    </a:p>
                  </a:txBody>
                  <a:tcPr marL="73152" marR="73152" marT="9144" marB="9144" anchor="ctr">
                    <a:solidFill>
                      <a:srgbClr val="003E51"/>
                    </a:solidFill>
                  </a:tcPr>
                </a:tc>
              </a:tr>
              <a:tr h="384048">
                <a:tc>
                  <a:txBody>
                    <a:bodyPr wrap="square"/>
                    <a:lstStyle/>
                    <a:p>
                      <a:pPr algn="l"/>
                      <a:r>
                        <a:rPr sz="1250" b="0">
                          <a:solidFill>
                            <a:srgbClr val="114A7D"/>
                          </a:solidFill>
                          <a:latin typeface="Open Sans"/>
                        </a:rPr>
                        <a:t>2025</a:t>
                      </a:r>
                    </a:p>
                  </a:txBody>
                  <a:tcPr marL="73152" marR="73152" marT="9144" marB="9144" anchor="ctr">
                    <a:solidFill>
                      <a:srgbClr val="FFFFFF"/>
                    </a:solidFill>
                  </a:tcPr>
                </a:tc>
                <a:tc>
                  <a:txBody>
                    <a:bodyPr wrap="square"/>
                    <a:lstStyle/>
                    <a:p>
                      <a:pPr algn="r"/>
                      <a:r>
                        <a:rPr sz="1250" b="0">
                          <a:solidFill>
                            <a:srgbClr val="114A7D"/>
                          </a:solidFill>
                          <a:latin typeface="Open Sans"/>
                        </a:rPr>
                        <a:t>0,270</a:t>
                      </a:r>
                    </a:p>
                  </a:txBody>
                  <a:tcPr marL="73152" marR="73152" marT="9144" marB="9144" anchor="ctr">
                    <a:solidFill>
                      <a:srgbClr val="FFFFFF"/>
                    </a:solidFill>
                  </a:tcPr>
                </a:tc>
              </a:tr>
              <a:tr h="384048">
                <a:tc>
                  <a:txBody>
                    <a:bodyPr wrap="square"/>
                    <a:lstStyle/>
                    <a:p>
                      <a:pPr algn="l"/>
                      <a:r>
                        <a:rPr sz="1250" b="0">
                          <a:solidFill>
                            <a:srgbClr val="114A7D"/>
                          </a:solidFill>
                          <a:latin typeface="Open Sans"/>
                        </a:rPr>
                        <a:t>2030</a:t>
                      </a:r>
                    </a:p>
                  </a:txBody>
                  <a:tcPr marL="73152" marR="73152" marT="9144" marB="9144" anchor="ctr">
                    <a:solidFill>
                      <a:srgbClr val="E6E9EE"/>
                    </a:solidFill>
                  </a:tcPr>
                </a:tc>
                <a:tc>
                  <a:txBody>
                    <a:bodyPr wrap="square"/>
                    <a:lstStyle/>
                    <a:p>
                      <a:pPr algn="r"/>
                      <a:r>
                        <a:rPr sz="1250" b="0">
                          <a:solidFill>
                            <a:srgbClr val="114A7D"/>
                          </a:solidFill>
                          <a:latin typeface="Open Sans"/>
                        </a:rPr>
                        <a:t>0,270</a:t>
                      </a:r>
                    </a:p>
                  </a:txBody>
                  <a:tcPr marL="73152" marR="73152" marT="9144" marB="9144" anchor="ctr">
                    <a:solidFill>
                      <a:srgbClr val="E6E9EE"/>
                    </a:solidFill>
                  </a:tcPr>
                </a:tc>
              </a:tr>
              <a:tr h="384048">
                <a:tc>
                  <a:txBody>
                    <a:bodyPr wrap="square"/>
                    <a:lstStyle/>
                    <a:p>
                      <a:pPr algn="l"/>
                      <a:r>
                        <a:rPr sz="1250" b="1">
                          <a:solidFill>
                            <a:srgbClr val="003E51"/>
                          </a:solidFill>
                          <a:latin typeface="Open Sans"/>
                        </a:rPr>
                        <a:t>2035</a:t>
                      </a:r>
                    </a:p>
                  </a:txBody>
                  <a:tcPr marL="73152" marR="73152" marT="9144" marB="9144" anchor="ctr">
                    <a:solidFill>
                      <a:srgbClr val="BFC5D1"/>
                    </a:solidFill>
                  </a:tcPr>
                </a:tc>
                <a:tc>
                  <a:txBody>
                    <a:bodyPr wrap="square"/>
                    <a:lstStyle/>
                    <a:p>
                      <a:pPr algn="r"/>
                      <a:r>
                        <a:rPr sz="1250" b="1">
                          <a:solidFill>
                            <a:srgbClr val="003E51"/>
                          </a:solidFill>
                          <a:latin typeface="Open Sans"/>
                        </a:rPr>
                        <a:t>0,135</a:t>
                      </a:r>
                    </a:p>
                  </a:txBody>
                  <a:tcPr marL="73152" marR="73152" marT="9144" marB="9144" anchor="ctr">
                    <a:solidFill>
                      <a:srgbClr val="BFC5D1"/>
                    </a:solidFill>
                  </a:tcPr>
                </a:tc>
              </a:tr>
            </a:tbl>
          </a:graphicData>
        </a:graphic>
      </p:graphicFrame>
      <p:sp>
        <p:nvSpPr>
          <p:cNvPr id="13" name="TextBox 12"/>
          <p:cNvSpPr txBox="1"/>
          <p:nvPr/>
        </p:nvSpPr>
        <p:spPr>
          <a:xfrm>
            <a:off x="6278727" y="1408176"/>
            <a:ext cx="5547207" cy="274320"/>
          </a:xfrm>
          <a:prstGeom prst="rect">
            <a:avLst/>
          </a:prstGeom>
          <a:noFill/>
        </p:spPr>
        <p:txBody>
          <a:bodyPr wrap="square" anchor="t" lIns="36576" rIns="36576" tIns="18288" bIns="18288">
            <a:spAutoFit/>
          </a:bodyPr>
          <a:lstStyle/>
          <a:p>
            <a:pPr algn="l"/>
            <a:r>
              <a:rPr sz="1100" b="1" i="0">
                <a:solidFill>
                  <a:srgbClr val="808CA2"/>
                </a:solidFill>
                <a:latin typeface="Open Sans"/>
              </a:rPr>
              <a:t>Part renouvelable &amp; capacités — CON</a:t>
            </a:r>
          </a:p>
        </p:txBody>
      </p:sp>
      <p:graphicFrame>
        <p:nvGraphicFramePr>
          <p:cNvPr id="14" name="Table 13"/>
          <p:cNvGraphicFramePr>
            <a:graphicFrameLocks noGrp="1"/>
          </p:cNvGraphicFramePr>
          <p:nvPr/>
        </p:nvGraphicFramePr>
        <p:xfrm>
          <a:off x="6278727.5" y="1700784"/>
          <a:ext cx="5547207" cy="1152144"/>
        </p:xfrm>
        <a:graphic>
          <a:graphicData uri="http://schemas.openxmlformats.org/drawingml/2006/table">
            <a:tbl>
              <a:tblPr>
                <a:tableStyleId>{5C22544A-7EE6-4342-B048-85BDC9FD1C3A}</a:tableStyleId>
              </a:tblPr>
              <a:tblGrid>
                <a:gridCol w="2392527"/>
                <a:gridCol w="1051560"/>
                <a:gridCol w="1051560"/>
                <a:gridCol w="1051560"/>
              </a:tblGrid>
              <a:tr h="384048">
                <a:tc>
                  <a:txBody>
                    <a:bodyPr wrap="square"/>
                    <a:lstStyle/>
                    <a:p>
                      <a:pPr algn="l"/>
                      <a:r>
                        <a:rPr sz="1250" b="1">
                          <a:solidFill>
                            <a:srgbClr val="FFFFFF"/>
                          </a:solidFill>
                          <a:latin typeface="Open Sans"/>
                        </a:rPr>
                        <a:t>Année</a:t>
                      </a:r>
                    </a:p>
                  </a:txBody>
                  <a:tcPr marL="73152" marR="73152" marT="9144" marB="9144" anchor="ctr">
                    <a:solidFill>
                      <a:srgbClr val="003E51"/>
                    </a:solidFill>
                  </a:tcPr>
                </a:tc>
                <a:tc>
                  <a:txBody>
                    <a:bodyPr wrap="square"/>
                    <a:lstStyle/>
                    <a:p>
                      <a:pPr algn="r"/>
                      <a:r>
                        <a:rPr sz="1250" b="1">
                          <a:solidFill>
                            <a:srgbClr val="FFFFFF"/>
                          </a:solidFill>
                          <a:latin typeface="Open Sans"/>
                        </a:rPr>
                        <a:t>Part RE</a:t>
                      </a:r>
                    </a:p>
                  </a:txBody>
                  <a:tcPr marL="73152" marR="73152" marT="9144" marB="9144" anchor="ctr">
                    <a:solidFill>
                      <a:srgbClr val="003E51"/>
                    </a:solidFill>
                  </a:tcPr>
                </a:tc>
                <a:tc>
                  <a:txBody>
                    <a:bodyPr wrap="square"/>
                    <a:lstStyle/>
                    <a:p>
                      <a:pPr algn="r"/>
                      <a:r>
                        <a:rPr sz="1250" b="1">
                          <a:solidFill>
                            <a:srgbClr val="FFFFFF"/>
                          </a:solidFill>
                          <a:latin typeface="Open Sans"/>
                        </a:rPr>
                        <a:t>Solaire MW</a:t>
                      </a:r>
                    </a:p>
                  </a:txBody>
                  <a:tcPr marL="73152" marR="73152" marT="9144" marB="9144" anchor="ctr">
                    <a:solidFill>
                      <a:srgbClr val="003E51"/>
                    </a:solidFill>
                  </a:tcPr>
                </a:tc>
                <a:tc>
                  <a:txBody>
                    <a:bodyPr wrap="square"/>
                    <a:lstStyle/>
                    <a:p>
                      <a:pPr algn="r"/>
                      <a:r>
                        <a:rPr sz="1250" b="1">
                          <a:solidFill>
                            <a:srgbClr val="FFFFFF"/>
                          </a:solidFill>
                          <a:latin typeface="Open Sans"/>
                        </a:rPr>
                        <a:t>Éolien MW</a:t>
                      </a:r>
                    </a:p>
                  </a:txBody>
                  <a:tcPr marL="73152" marR="73152" marT="9144" marB="9144" anchor="ctr">
                    <a:solidFill>
                      <a:srgbClr val="003E51"/>
                    </a:solidFill>
                  </a:tcPr>
                </a:tc>
              </a:tr>
              <a:tr h="384048">
                <a:tc>
                  <a:txBody>
                    <a:bodyPr wrap="square"/>
                    <a:lstStyle/>
                    <a:p>
                      <a:pPr algn="l"/>
                      <a:r>
                        <a:rPr sz="1250" b="0">
                          <a:solidFill>
                            <a:srgbClr val="114A7D"/>
                          </a:solidFill>
                          <a:latin typeface="Open Sans"/>
                        </a:rPr>
                        <a:t>2025</a:t>
                      </a:r>
                    </a:p>
                  </a:txBody>
                  <a:tcPr marL="73152" marR="73152" marT="9144" marB="9144" anchor="ctr">
                    <a:solidFill>
                      <a:srgbClr val="FFFFFF"/>
                    </a:solidFill>
                  </a:tcPr>
                </a:tc>
                <a:tc>
                  <a:txBody>
                    <a:bodyPr wrap="square"/>
                    <a:lstStyle/>
                    <a:p>
                      <a:pPr algn="r"/>
                      <a:r>
                        <a:rPr sz="1250" b="0">
                          <a:solidFill>
                            <a:srgbClr val="114A7D"/>
                          </a:solidFill>
                          <a:latin typeface="Open Sans"/>
                        </a:rPr>
                        <a:t>40,0 %</a:t>
                      </a:r>
                    </a:p>
                  </a:txBody>
                  <a:tcPr marL="73152" marR="73152" marT="9144" marB="9144" anchor="ctr">
                    <a:solidFill>
                      <a:srgbClr val="FFFFFF"/>
                    </a:solidFill>
                  </a:tcPr>
                </a:tc>
                <a:tc>
                  <a:txBody>
                    <a:bodyPr wrap="square"/>
                    <a:lstStyle/>
                    <a:p>
                      <a:pPr algn="r"/>
                      <a:r>
                        <a:rPr sz="1250" b="0">
                          <a:solidFill>
                            <a:srgbClr val="114A7D"/>
                          </a:solidFill>
                          <a:latin typeface="Open Sans"/>
                        </a:rPr>
                        <a:t>527</a:t>
                      </a:r>
                    </a:p>
                  </a:txBody>
                  <a:tcPr marL="73152" marR="73152" marT="9144" marB="9144" anchor="ctr">
                    <a:solidFill>
                      <a:srgbClr val="FFFFFF"/>
                    </a:solidFill>
                  </a:tcPr>
                </a:tc>
                <a:tc>
                  <a:txBody>
                    <a:bodyPr wrap="square"/>
                    <a:lstStyle/>
                    <a:p>
                      <a:pPr algn="r"/>
                      <a:r>
                        <a:rPr sz="1250" b="0">
                          <a:solidFill>
                            <a:srgbClr val="114A7D"/>
                          </a:solidFill>
                          <a:latin typeface="Open Sans"/>
                        </a:rPr>
                        <a:t>229</a:t>
                      </a:r>
                    </a:p>
                  </a:txBody>
                  <a:tcPr marL="73152" marR="73152" marT="9144" marB="9144" anchor="ctr">
                    <a:solidFill>
                      <a:srgbClr val="FFFFFF"/>
                    </a:solidFill>
                  </a:tcPr>
                </a:tc>
              </a:tr>
              <a:tr h="384048">
                <a:tc>
                  <a:txBody>
                    <a:bodyPr wrap="square"/>
                    <a:lstStyle/>
                    <a:p>
                      <a:pPr algn="l"/>
                      <a:r>
                        <a:rPr sz="1250" b="1">
                          <a:solidFill>
                            <a:srgbClr val="003E51"/>
                          </a:solidFill>
                          <a:latin typeface="Open Sans"/>
                        </a:rPr>
                        <a:t>2035</a:t>
                      </a:r>
                    </a:p>
                  </a:txBody>
                  <a:tcPr marL="73152" marR="73152" marT="9144" marB="9144" anchor="ctr">
                    <a:solidFill>
                      <a:srgbClr val="BFC5D1"/>
                    </a:solidFill>
                  </a:tcPr>
                </a:tc>
                <a:tc>
                  <a:txBody>
                    <a:bodyPr wrap="square"/>
                    <a:lstStyle/>
                    <a:p>
                      <a:pPr algn="r"/>
                      <a:r>
                        <a:rPr sz="1250" b="1">
                          <a:solidFill>
                            <a:srgbClr val="003E51"/>
                          </a:solidFill>
                          <a:latin typeface="Open Sans"/>
                        </a:rPr>
                        <a:t>70,0 %</a:t>
                      </a:r>
                    </a:p>
                  </a:txBody>
                  <a:tcPr marL="73152" marR="73152" marT="9144" marB="9144" anchor="ctr">
                    <a:solidFill>
                      <a:srgbClr val="BFC5D1"/>
                    </a:solidFill>
                  </a:tcPr>
                </a:tc>
                <a:tc>
                  <a:txBody>
                    <a:bodyPr wrap="square"/>
                    <a:lstStyle/>
                    <a:p>
                      <a:pPr algn="r"/>
                      <a:r>
                        <a:rPr sz="1250" b="1">
                          <a:solidFill>
                            <a:srgbClr val="003E51"/>
                          </a:solidFill>
                          <a:latin typeface="Open Sans"/>
                        </a:rPr>
                        <a:t>1 634</a:t>
                      </a:r>
                    </a:p>
                  </a:txBody>
                  <a:tcPr marL="73152" marR="73152" marT="9144" marB="9144" anchor="ctr">
                    <a:solidFill>
                      <a:srgbClr val="BFC5D1"/>
                    </a:solidFill>
                  </a:tcPr>
                </a:tc>
                <a:tc>
                  <a:txBody>
                    <a:bodyPr wrap="square"/>
                    <a:lstStyle/>
                    <a:p>
                      <a:pPr algn="r"/>
                      <a:r>
                        <a:rPr sz="1250" b="1">
                          <a:solidFill>
                            <a:srgbClr val="003E51"/>
                          </a:solidFill>
                          <a:latin typeface="Open Sans"/>
                        </a:rPr>
                        <a:t>736</a:t>
                      </a:r>
                    </a:p>
                  </a:txBody>
                  <a:tcPr marL="73152" marR="73152" marT="9144" marB="9144" anchor="ctr">
                    <a:solidFill>
                      <a:srgbClr val="BFC5D1"/>
                    </a:solidFill>
                  </a:tcPr>
                </a:tc>
              </a:tr>
            </a:tbl>
          </a:graphicData>
        </a:graphic>
      </p:graphicFrame>
      <p:sp>
        <p:nvSpPr>
          <p:cNvPr id="15" name="TextBox 14"/>
          <p:cNvSpPr txBox="1"/>
          <p:nvPr/>
        </p:nvSpPr>
        <p:spPr>
          <a:xfrm>
            <a:off x="365760" y="3438144"/>
            <a:ext cx="11460175" cy="2889504"/>
          </a:xfrm>
          <a:prstGeom prst="rect">
            <a:avLst/>
          </a:prstGeom>
          <a:noFill/>
        </p:spPr>
        <p:txBody>
          <a:bodyPr wrap="square" lIns="36576" rIns="36576">
            <a:spAutoFit/>
          </a:bodyPr>
          <a:lstStyle/>
          <a:p>
            <a:pPr algn="l" marL="237744" indent="-237744">
              <a:lnSpc>
                <a:spcPct val="102000"/>
              </a:lnSpc>
              <a:spcBef>
                <a:spcPts val="0"/>
              </a:spcBef>
            </a:pPr>
            <a:r>
              <a:rPr sz="1300">
                <a:solidFill>
                  <a:srgbClr val="114A7D"/>
                </a:solidFill>
                <a:latin typeface="Open Sans"/>
              </a:rPr>
              <a:t>›  Le réseau divise par deux son contenu carbone ; solaire ×5, éolien ×7 (2025→2035 CON).</a:t>
            </a:r>
          </a:p>
          <a:p>
            <a:pPr algn="l" marL="237744" indent="-237744">
              <a:lnSpc>
                <a:spcPct val="102000"/>
              </a:lnSpc>
              <a:spcBef>
                <a:spcPts val="900"/>
              </a:spcBef>
            </a:pPr>
            <a:r>
              <a:rPr sz="1300">
                <a:solidFill>
                  <a:srgbClr val="114A7D"/>
                </a:solidFill>
                <a:latin typeface="Open Sans"/>
              </a:rPr>
              <a:t>›  UNCON reste à 35 % de RE en 2035 — l'ambition 70 % est conditionnelle à l'appui international.</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ÉNERGIE · COUCHE B · LE TRANSPORT EST DANS L'ÉNERGIE</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Le transport est dans l'Énergie : le routier essence domine (≈ 5,4 → 4,4 MtCO₂e), le rail monte avec le report modal</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7 / 40</a:t>
            </a:r>
          </a:p>
        </p:txBody>
      </p:sp>
      <p:sp>
        <p:nvSpPr>
          <p:cNvPr id="11" name="TextBox 10"/>
          <p:cNvSpPr txBox="1"/>
          <p:nvPr/>
        </p:nvSpPr>
        <p:spPr>
          <a:xfrm>
            <a:off x="365760" y="1371600"/>
            <a:ext cx="11460175" cy="237744"/>
          </a:xfrm>
          <a:prstGeom prst="rect">
            <a:avLst/>
          </a:prstGeom>
          <a:noFill/>
        </p:spPr>
        <p:txBody>
          <a:bodyPr wrap="square" anchor="t" lIns="36576" rIns="36576" tIns="18288" bIns="18288">
            <a:spAutoFit/>
          </a:bodyPr>
          <a:lstStyle/>
          <a:p>
            <a:pPr algn="l"/>
            <a:r>
              <a:rPr sz="1100" b="1" i="0">
                <a:solidFill>
                  <a:srgbClr val="808CA2"/>
                </a:solidFill>
                <a:latin typeface="Open Sans"/>
              </a:rPr>
              <a:t>Sous-catégories transport (IPCC) — CON (MtCO₂e)</a:t>
            </a:r>
          </a:p>
        </p:txBody>
      </p:sp>
      <p:graphicFrame>
        <p:nvGraphicFramePr>
          <p:cNvPr id="12" name="Table 11"/>
          <p:cNvGraphicFramePr>
            <a:graphicFrameLocks noGrp="1"/>
          </p:cNvGraphicFramePr>
          <p:nvPr/>
        </p:nvGraphicFramePr>
        <p:xfrm>
          <a:off x="365760" y="1627632"/>
          <a:ext cx="11460175" cy="2304288"/>
        </p:xfrm>
        <a:graphic>
          <a:graphicData uri="http://schemas.openxmlformats.org/drawingml/2006/table">
            <a:tbl>
              <a:tblPr>
                <a:tableStyleId>{5C22544A-7EE6-4342-B048-85BDC9FD1C3A}</a:tableStyleId>
              </a:tblPr>
              <a:tblGrid>
                <a:gridCol w="6705295"/>
                <a:gridCol w="2377440"/>
                <a:gridCol w="2377440"/>
              </a:tblGrid>
              <a:tr h="329184">
                <a:tc>
                  <a:txBody>
                    <a:bodyPr wrap="square"/>
                    <a:lstStyle/>
                    <a:p>
                      <a:pPr algn="l"/>
                      <a:r>
                        <a:rPr sz="1250" b="1">
                          <a:solidFill>
                            <a:srgbClr val="FFFFFF"/>
                          </a:solidFill>
                          <a:latin typeface="Open Sans"/>
                        </a:rPr>
                        <a:t>Sous-catégorie transport (IPCC)</a:t>
                      </a:r>
                    </a:p>
                  </a:txBody>
                  <a:tcPr marL="73152" marR="73152" marT="9144" marB="9144" anchor="ctr">
                    <a:solidFill>
                      <a:srgbClr val="003E51"/>
                    </a:solidFill>
                  </a:tcPr>
                </a:tc>
                <a:tc>
                  <a:txBody>
                    <a:bodyPr wrap="square"/>
                    <a:lstStyle/>
                    <a:p>
                      <a:pPr algn="r"/>
                      <a:r>
                        <a:rPr sz="1250" b="1">
                          <a:solidFill>
                            <a:srgbClr val="FFFFFF"/>
                          </a:solidFill>
                          <a:latin typeface="Open Sans"/>
                        </a:rPr>
                        <a:t>2030 CON</a:t>
                      </a:r>
                    </a:p>
                  </a:txBody>
                  <a:tcPr marL="73152" marR="73152" marT="9144" marB="9144" anchor="ctr">
                    <a:solidFill>
                      <a:srgbClr val="003E51"/>
                    </a:solidFill>
                  </a:tcPr>
                </a:tc>
                <a:tc>
                  <a:txBody>
                    <a:bodyPr wrap="square"/>
                    <a:lstStyle/>
                    <a:p>
                      <a:pPr algn="r"/>
                      <a:r>
                        <a:rPr sz="1250" b="1">
                          <a:solidFill>
                            <a:srgbClr val="FFFFFF"/>
                          </a:solidFill>
                          <a:latin typeface="Open Sans"/>
                        </a:rPr>
                        <a:t>2035 CON</a:t>
                      </a:r>
                    </a:p>
                  </a:txBody>
                  <a:tcPr marL="73152" marR="73152" marT="9144" marB="9144" anchor="ctr">
                    <a:solidFill>
                      <a:srgbClr val="003E51"/>
                    </a:solidFill>
                  </a:tcPr>
                </a:tc>
              </a:tr>
              <a:tr h="329184">
                <a:tc>
                  <a:txBody>
                    <a:bodyPr wrap="square"/>
                    <a:lstStyle/>
                    <a:p>
                      <a:pPr algn="l"/>
                      <a:r>
                        <a:rPr sz="1250" b="0">
                          <a:solidFill>
                            <a:srgbClr val="114A7D"/>
                          </a:solidFill>
                          <a:latin typeface="Open Sans"/>
                        </a:rPr>
                        <a:t>Routier – essence (1A3a)</a:t>
                      </a:r>
                    </a:p>
                  </a:txBody>
                  <a:tcPr marL="73152" marR="73152" marT="9144" marB="9144" anchor="ctr">
                    <a:solidFill>
                      <a:srgbClr val="FFFFFF"/>
                    </a:solidFill>
                  </a:tcPr>
                </a:tc>
                <a:tc>
                  <a:txBody>
                    <a:bodyPr wrap="square"/>
                    <a:lstStyle/>
                    <a:p>
                      <a:pPr algn="r"/>
                      <a:r>
                        <a:rPr sz="1250" b="0">
                          <a:solidFill>
                            <a:srgbClr val="114A7D"/>
                          </a:solidFill>
                          <a:latin typeface="Open Sans"/>
                        </a:rPr>
                        <a:t>5,39</a:t>
                      </a:r>
                    </a:p>
                  </a:txBody>
                  <a:tcPr marL="73152" marR="73152" marT="9144" marB="9144" anchor="ctr">
                    <a:solidFill>
                      <a:srgbClr val="FFFFFF"/>
                    </a:solidFill>
                  </a:tcPr>
                </a:tc>
                <a:tc>
                  <a:txBody>
                    <a:bodyPr wrap="square"/>
                    <a:lstStyle/>
                    <a:p>
                      <a:pPr algn="r"/>
                      <a:r>
                        <a:rPr sz="1250" b="0">
                          <a:solidFill>
                            <a:srgbClr val="114A7D"/>
                          </a:solidFill>
                          <a:latin typeface="Open Sans"/>
                        </a:rPr>
                        <a:t>4,38</a:t>
                      </a:r>
                    </a:p>
                  </a:txBody>
                  <a:tcPr marL="73152" marR="73152" marT="9144" marB="9144" anchor="ctr">
                    <a:solidFill>
                      <a:srgbClr val="FFFFFF"/>
                    </a:solidFill>
                  </a:tcPr>
                </a:tc>
              </a:tr>
              <a:tr h="329184">
                <a:tc>
                  <a:txBody>
                    <a:bodyPr wrap="square"/>
                    <a:lstStyle/>
                    <a:p>
                      <a:pPr algn="l"/>
                      <a:r>
                        <a:rPr sz="1250" b="0">
                          <a:solidFill>
                            <a:srgbClr val="114A7D"/>
                          </a:solidFill>
                          <a:latin typeface="Open Sans"/>
                        </a:rPr>
                        <a:t>Routier – électrique (1A3a EV)</a:t>
                      </a:r>
                    </a:p>
                  </a:txBody>
                  <a:tcPr marL="73152" marR="73152" marT="9144" marB="9144" anchor="ctr">
                    <a:solidFill>
                      <a:srgbClr val="E6E9EE"/>
                    </a:solidFill>
                  </a:tcPr>
                </a:tc>
                <a:tc>
                  <a:txBody>
                    <a:bodyPr wrap="square"/>
                    <a:lstStyle/>
                    <a:p>
                      <a:pPr algn="r"/>
                      <a:r>
                        <a:rPr sz="1250" b="0">
                          <a:solidFill>
                            <a:srgbClr val="114A7D"/>
                          </a:solidFill>
                          <a:latin typeface="Open Sans"/>
                        </a:rPr>
                        <a:t>0,08</a:t>
                      </a:r>
                    </a:p>
                  </a:txBody>
                  <a:tcPr marL="73152" marR="73152" marT="9144" marB="9144" anchor="ctr">
                    <a:solidFill>
                      <a:srgbClr val="E6E9EE"/>
                    </a:solidFill>
                  </a:tcPr>
                </a:tc>
                <a:tc>
                  <a:txBody>
                    <a:bodyPr wrap="square"/>
                    <a:lstStyle/>
                    <a:p>
                      <a:pPr algn="r"/>
                      <a:r>
                        <a:rPr sz="1250" b="0">
                          <a:solidFill>
                            <a:srgbClr val="114A7D"/>
                          </a:solidFill>
                          <a:latin typeface="Open Sans"/>
                        </a:rPr>
                        <a:t>0,14</a:t>
                      </a:r>
                    </a:p>
                  </a:txBody>
                  <a:tcPr marL="73152" marR="73152" marT="9144" marB="9144" anchor="ctr">
                    <a:solidFill>
                      <a:srgbClr val="E6E9EE"/>
                    </a:solidFill>
                  </a:tcPr>
                </a:tc>
              </a:tr>
              <a:tr h="329184">
                <a:tc>
                  <a:txBody>
                    <a:bodyPr wrap="square"/>
                    <a:lstStyle/>
                    <a:p>
                      <a:pPr algn="l"/>
                      <a:r>
                        <a:rPr sz="1250" b="0">
                          <a:solidFill>
                            <a:srgbClr val="114A7D"/>
                          </a:solidFill>
                          <a:latin typeface="Open Sans"/>
                        </a:rPr>
                        <a:t>Ferroviaire (1A3c)</a:t>
                      </a:r>
                    </a:p>
                  </a:txBody>
                  <a:tcPr marL="73152" marR="73152" marT="9144" marB="9144" anchor="ctr">
                    <a:solidFill>
                      <a:srgbClr val="FFFFFF"/>
                    </a:solidFill>
                  </a:tcPr>
                </a:tc>
                <a:tc>
                  <a:txBody>
                    <a:bodyPr wrap="square"/>
                    <a:lstStyle/>
                    <a:p>
                      <a:pPr algn="r"/>
                      <a:r>
                        <a:rPr sz="1250" b="0">
                          <a:solidFill>
                            <a:srgbClr val="114A7D"/>
                          </a:solidFill>
                          <a:latin typeface="Open Sans"/>
                        </a:rPr>
                        <a:t>0,45</a:t>
                      </a:r>
                    </a:p>
                  </a:txBody>
                  <a:tcPr marL="73152" marR="73152" marT="9144" marB="9144" anchor="ctr">
                    <a:solidFill>
                      <a:srgbClr val="FFFFFF"/>
                    </a:solidFill>
                  </a:tcPr>
                </a:tc>
                <a:tc>
                  <a:txBody>
                    <a:bodyPr wrap="square"/>
                    <a:lstStyle/>
                    <a:p>
                      <a:pPr algn="r"/>
                      <a:r>
                        <a:rPr sz="1250" b="0">
                          <a:solidFill>
                            <a:srgbClr val="114A7D"/>
                          </a:solidFill>
                          <a:latin typeface="Open Sans"/>
                        </a:rPr>
                        <a:t>0,97</a:t>
                      </a:r>
                    </a:p>
                  </a:txBody>
                  <a:tcPr marL="73152" marR="73152" marT="9144" marB="9144" anchor="ctr">
                    <a:solidFill>
                      <a:srgbClr val="FFFFFF"/>
                    </a:solidFill>
                  </a:tcPr>
                </a:tc>
              </a:tr>
              <a:tr h="329184">
                <a:tc>
                  <a:txBody>
                    <a:bodyPr wrap="square"/>
                    <a:lstStyle/>
                    <a:p>
                      <a:pPr algn="l"/>
                      <a:r>
                        <a:rPr sz="1250" b="0">
                          <a:solidFill>
                            <a:srgbClr val="114A7D"/>
                          </a:solidFill>
                          <a:latin typeface="Open Sans"/>
                        </a:rPr>
                        <a:t>Navigation domestique (1A3d)</a:t>
                      </a:r>
                    </a:p>
                  </a:txBody>
                  <a:tcPr marL="73152" marR="73152" marT="9144" marB="9144" anchor="ctr">
                    <a:solidFill>
                      <a:srgbClr val="E6E9EE"/>
                    </a:solidFill>
                  </a:tcPr>
                </a:tc>
                <a:tc>
                  <a:txBody>
                    <a:bodyPr wrap="square"/>
                    <a:lstStyle/>
                    <a:p>
                      <a:pPr algn="r"/>
                      <a:r>
                        <a:rPr sz="1250" b="0">
                          <a:solidFill>
                            <a:srgbClr val="114A7D"/>
                          </a:solidFill>
                          <a:latin typeface="Open Sans"/>
                        </a:rPr>
                        <a:t>0,41</a:t>
                      </a:r>
                    </a:p>
                  </a:txBody>
                  <a:tcPr marL="73152" marR="73152" marT="9144" marB="9144" anchor="ctr">
                    <a:solidFill>
                      <a:srgbClr val="E6E9EE"/>
                    </a:solidFill>
                  </a:tcPr>
                </a:tc>
                <a:tc>
                  <a:txBody>
                    <a:bodyPr wrap="square"/>
                    <a:lstStyle/>
                    <a:p>
                      <a:pPr algn="r"/>
                      <a:r>
                        <a:rPr sz="1250" b="0">
                          <a:solidFill>
                            <a:srgbClr val="114A7D"/>
                          </a:solidFill>
                          <a:latin typeface="Open Sans"/>
                        </a:rPr>
                        <a:t>0,61</a:t>
                      </a:r>
                    </a:p>
                  </a:txBody>
                  <a:tcPr marL="73152" marR="73152" marT="9144" marB="9144" anchor="ctr">
                    <a:solidFill>
                      <a:srgbClr val="E6E9EE"/>
                    </a:solidFill>
                  </a:tcPr>
                </a:tc>
              </a:tr>
              <a:tr h="329184">
                <a:tc>
                  <a:txBody>
                    <a:bodyPr wrap="square"/>
                    <a:lstStyle/>
                    <a:p>
                      <a:pPr algn="l"/>
                      <a:r>
                        <a:rPr sz="1250" b="0">
                          <a:solidFill>
                            <a:srgbClr val="114A7D"/>
                          </a:solidFill>
                          <a:latin typeface="Open Sans"/>
                        </a:rPr>
                        <a:t>Aviation domestique (1A3e)</a:t>
                      </a:r>
                    </a:p>
                  </a:txBody>
                  <a:tcPr marL="73152" marR="73152" marT="9144" marB="9144" anchor="ctr">
                    <a:solidFill>
                      <a:srgbClr val="FFFFFF"/>
                    </a:solidFill>
                  </a:tcPr>
                </a:tc>
                <a:tc>
                  <a:txBody>
                    <a:bodyPr wrap="square"/>
                    <a:lstStyle/>
                    <a:p>
                      <a:pPr algn="r"/>
                      <a:r>
                        <a:rPr sz="1250" b="0">
                          <a:solidFill>
                            <a:srgbClr val="114A7D"/>
                          </a:solidFill>
                          <a:latin typeface="Open Sans"/>
                        </a:rPr>
                        <a:t>0,37</a:t>
                      </a:r>
                    </a:p>
                  </a:txBody>
                  <a:tcPr marL="73152" marR="73152" marT="9144" marB="9144" anchor="ctr">
                    <a:solidFill>
                      <a:srgbClr val="FFFFFF"/>
                    </a:solidFill>
                  </a:tcPr>
                </a:tc>
                <a:tc>
                  <a:txBody>
                    <a:bodyPr wrap="square"/>
                    <a:lstStyle/>
                    <a:p>
                      <a:pPr algn="r"/>
                      <a:r>
                        <a:rPr sz="1250" b="0">
                          <a:solidFill>
                            <a:srgbClr val="114A7D"/>
                          </a:solidFill>
                          <a:latin typeface="Open Sans"/>
                        </a:rPr>
                        <a:t>0,58</a:t>
                      </a:r>
                    </a:p>
                  </a:txBody>
                  <a:tcPr marL="73152" marR="73152" marT="9144" marB="9144" anchor="ctr">
                    <a:solidFill>
                      <a:srgbClr val="FFFFFF"/>
                    </a:solidFill>
                  </a:tcPr>
                </a:tc>
              </a:tr>
              <a:tr h="329184">
                <a:tc>
                  <a:txBody>
                    <a:bodyPr wrap="square"/>
                    <a:lstStyle/>
                    <a:p>
                      <a:pPr algn="l"/>
                      <a:r>
                        <a:rPr sz="1250" b="1">
                          <a:solidFill>
                            <a:srgbClr val="003E51"/>
                          </a:solidFill>
                          <a:latin typeface="Open Sans"/>
                        </a:rPr>
                        <a:t>Sous-total Transport</a:t>
                      </a:r>
                    </a:p>
                  </a:txBody>
                  <a:tcPr marL="73152" marR="73152" marT="9144" marB="9144" anchor="ctr">
                    <a:solidFill>
                      <a:srgbClr val="BFC5D1"/>
                    </a:solidFill>
                  </a:tcPr>
                </a:tc>
                <a:tc>
                  <a:txBody>
                    <a:bodyPr wrap="square"/>
                    <a:lstStyle/>
                    <a:p>
                      <a:pPr algn="r"/>
                      <a:r>
                        <a:rPr sz="1250" b="1">
                          <a:solidFill>
                            <a:srgbClr val="003E51"/>
                          </a:solidFill>
                          <a:latin typeface="Open Sans"/>
                        </a:rPr>
                        <a:t>6,70</a:t>
                      </a:r>
                    </a:p>
                  </a:txBody>
                  <a:tcPr marL="73152" marR="73152" marT="9144" marB="9144" anchor="ctr">
                    <a:solidFill>
                      <a:srgbClr val="BFC5D1"/>
                    </a:solidFill>
                  </a:tcPr>
                </a:tc>
                <a:tc>
                  <a:txBody>
                    <a:bodyPr wrap="square"/>
                    <a:lstStyle/>
                    <a:p>
                      <a:pPr algn="r"/>
                      <a:r>
                        <a:rPr sz="1250" b="1">
                          <a:solidFill>
                            <a:srgbClr val="003E51"/>
                          </a:solidFill>
                          <a:latin typeface="Open Sans"/>
                        </a:rPr>
                        <a:t>6,69</a:t>
                      </a:r>
                    </a:p>
                  </a:txBody>
                  <a:tcPr marL="73152" marR="73152" marT="9144" marB="9144" anchor="ctr">
                    <a:solidFill>
                      <a:srgbClr val="BFC5D1"/>
                    </a:solidFill>
                  </a:tcPr>
                </a:tc>
              </a:tr>
            </a:tbl>
          </a:graphicData>
        </a:graphic>
      </p:graphicFrame>
      <p:sp>
        <p:nvSpPr>
          <p:cNvPr id="13" name="TextBox 12"/>
          <p:cNvSpPr txBox="1"/>
          <p:nvPr/>
        </p:nvSpPr>
        <p:spPr>
          <a:xfrm>
            <a:off x="365760" y="4078224"/>
            <a:ext cx="11460175" cy="822960"/>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Le routier essence domine ; il est divisé par ~2 en activité (36 → 18 Mds véh-km, CON) au profit de l'électrique (×7 : 3 → 20).</a:t>
            </a:r>
          </a:p>
          <a:p>
            <a:pPr algn="l" marL="237744" indent="-237744">
              <a:lnSpc>
                <a:spcPct val="102000"/>
              </a:lnSpc>
              <a:spcBef>
                <a:spcPts val="1000"/>
              </a:spcBef>
            </a:pPr>
            <a:r>
              <a:rPr sz="1500">
                <a:solidFill>
                  <a:srgbClr val="114A7D"/>
                </a:solidFill>
                <a:latin typeface="Open Sans"/>
              </a:rPr>
              <a:t>›  Le rail augmente (0,45 → 0,97) car le report modal vers le TER accroît la consommation rail — mais les émissions routières évitées sont bien plus grandes.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ÉNERGIE · COUCHE B · CADRE D'INVESTISSEMENT &amp; JETP</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Cadre Énergie+Transport ≈ 16,29 Md USD sur 189 mesures ; le JETP Phase 1 (2,75 Md USD) amorce la transition</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8 / 40</a:t>
            </a:r>
          </a:p>
        </p:txBody>
      </p:sp>
      <p:sp>
        <p:nvSpPr>
          <p:cNvPr id="11" name="TextBox 10"/>
          <p:cNvSpPr txBox="1"/>
          <p:nvPr/>
        </p:nvSpPr>
        <p:spPr>
          <a:xfrm>
            <a:off x="365760" y="1371600"/>
            <a:ext cx="11460175" cy="5010912"/>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Cadre d'investissement : Énergie-MEPM 6,20 Md USD (128 mesures) + Transport 10,09 Md USD (61 mesures) = ≈ 16,29 Md USD / 189 mesures ; le transport pèse 61,9 %.</a:t>
            </a:r>
          </a:p>
          <a:p>
            <a:pPr algn="l" marL="237744" indent="-237744">
              <a:lnSpc>
                <a:spcPct val="102000"/>
              </a:lnSpc>
              <a:spcBef>
                <a:spcPts val="1000"/>
              </a:spcBef>
            </a:pPr>
            <a:r>
              <a:rPr sz="1500">
                <a:solidFill>
                  <a:srgbClr val="114A7D"/>
                </a:solidFill>
                <a:latin typeface="Open Sans"/>
              </a:rPr>
              <a:t>›  Granularité : ces 189 sont les sous-actions d'investissement Énergie+Transport (128+61) — différente des ~108 mesures-cadres de la CDN (5 secteurs de politique) et des 203 sous-mesures de mise en œuvre du tableau de bord du Jour 3 ; même CDN, trois niveaux de détail.</a:t>
            </a:r>
          </a:p>
          <a:p>
            <a:pPr algn="l" marL="237744" indent="-237744">
              <a:lnSpc>
                <a:spcPct val="102000"/>
              </a:lnSpc>
              <a:spcBef>
                <a:spcPts val="1000"/>
              </a:spcBef>
            </a:pPr>
            <a:r>
              <a:rPr sz="1500">
                <a:solidFill>
                  <a:srgbClr val="114A7D"/>
                </a:solidFill>
                <a:latin typeface="Open Sans"/>
              </a:rPr>
              <a:t>›  Poste transport n°1 = TER Phases 2 &amp; 3 ≈ 5,15 Md USD (extensions Diamniadio/AIBD + AIBD/Thiès, conditionnelles). Aviation ≈ 3,25 Md USD, quasi tout inconditionnel (renouvellement flotte Air Sénégal).</a:t>
            </a:r>
          </a:p>
          <a:p>
            <a:pPr algn="l" marL="237744" indent="-237744">
              <a:lnSpc>
                <a:spcPct val="102000"/>
              </a:lnSpc>
              <a:spcBef>
                <a:spcPts val="1000"/>
              </a:spcBef>
            </a:pPr>
            <a:r>
              <a:rPr sz="1500">
                <a:solidFill>
                  <a:srgbClr val="114A7D"/>
                </a:solidFill>
                <a:latin typeface="Open Sans"/>
              </a:rPr>
              <a:t>›  JETP = instrument phare, Phase 1 uniquement : 2,75 Md USD de financement concessionnel (France, Allemagne, UE, RU, Canada), cible 40 % de renouvelables en capacité d'ici 2030. Il n'y a pas de Phase 2.</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18872"/>
            <a:ext cx="8595360" cy="274320"/>
          </a:xfrm>
          <a:prstGeom prst="rect">
            <a:avLst/>
          </a:prstGeom>
          <a:noFill/>
        </p:spPr>
        <p:txBody>
          <a:bodyPr wrap="square" anchor="ctr" lIns="36576" rIns="36576" tIns="18288" bIns="18288">
            <a:spAutoFit/>
          </a:bodyPr>
          <a:lstStyle/>
          <a:p>
            <a:pPr algn="l"/>
            <a:r>
              <a:rPr sz="1100" b="1" i="0">
                <a:solidFill>
                  <a:srgbClr val="A5DEB5"/>
                </a:solidFill>
                <a:latin typeface="Open Sans"/>
              </a:rPr>
              <a:t>ÉNERGIE · COUCHE C · VERS LA MISE EN ŒUVRE</a:t>
            </a:r>
          </a:p>
        </p:txBody>
      </p:sp>
      <p:sp>
        <p:nvSpPr>
          <p:cNvPr id="5" name="TextBox 4"/>
          <p:cNvSpPr txBox="1"/>
          <p:nvPr/>
        </p:nvSpPr>
        <p:spPr>
          <a:xfrm>
            <a:off x="365760" y="384048"/>
            <a:ext cx="8686800" cy="713232"/>
          </a:xfrm>
          <a:prstGeom prst="rect">
            <a:avLst/>
          </a:prstGeom>
          <a:noFill/>
        </p:spPr>
        <p:txBody>
          <a:bodyPr wrap="square" anchor="ctr" lIns="36576" rIns="36576" tIns="18288" bIns="18288">
            <a:spAutoFit/>
          </a:bodyPr>
          <a:lstStyle/>
          <a:p>
            <a:pPr algn="l"/>
            <a:r>
              <a:rPr sz="1900" b="1" i="0">
                <a:solidFill>
                  <a:srgbClr val="FFFFFF"/>
                </a:solidFill>
                <a:latin typeface="Open Sans"/>
              </a:rPr>
              <a:t>Pour le BTR, suivez deux choses : le facteur d'émission du réseau et l'électrification du transport</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768096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Renforcement des capacités · Jour 2 (matin)</a:t>
            </a:r>
          </a:p>
        </p:txBody>
      </p:sp>
      <p:pic>
        <p:nvPicPr>
          <p:cNvPr id="9" name="Picture 8" descr="mete-2050pathway-iki-heat.png"/>
          <p:cNvPicPr>
            <a:picLocks noChangeAspect="1"/>
          </p:cNvPicPr>
          <p:nvPr/>
        </p:nvPicPr>
        <p:blipFill>
          <a:blip r:embed="rId3"/>
          <a:stretch>
            <a:fillRect/>
          </a:stretch>
        </p:blipFill>
        <p:spPr>
          <a:xfrm>
            <a:off x="8534095" y="6565392"/>
            <a:ext cx="1417320" cy="250600"/>
          </a:xfrm>
          <a:prstGeom prst="rect">
            <a:avLst/>
          </a:prstGeom>
        </p:spPr>
      </p:pic>
      <p:sp>
        <p:nvSpPr>
          <p:cNvPr id="10" name="TextBox 9"/>
          <p:cNvSpPr txBox="1"/>
          <p:nvPr/>
        </p:nvSpPr>
        <p:spPr>
          <a:xfrm>
            <a:off x="11414455" y="6547104"/>
            <a:ext cx="603504"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9 / 40</a:t>
            </a:r>
          </a:p>
        </p:txBody>
      </p:sp>
      <p:sp>
        <p:nvSpPr>
          <p:cNvPr id="11" name="Rounded Rectangle 10"/>
          <p:cNvSpPr/>
          <p:nvPr/>
        </p:nvSpPr>
        <p:spPr>
          <a:xfrm>
            <a:off x="365760" y="1371600"/>
            <a:ext cx="5592927" cy="4352544"/>
          </a:xfrm>
          <a:prstGeom prst="roundRect">
            <a:avLst>
              <a:gd name="adj" fmla="val 45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365760" y="1371600"/>
            <a:ext cx="5592927"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03504" y="1517904"/>
            <a:ext cx="5117439" cy="384048"/>
          </a:xfrm>
          <a:prstGeom prst="rect">
            <a:avLst/>
          </a:prstGeom>
          <a:noFill/>
        </p:spPr>
        <p:txBody>
          <a:bodyPr wrap="square" anchor="t" lIns="36576" rIns="36576" tIns="18288" bIns="18288">
            <a:spAutoFit/>
          </a:bodyPr>
          <a:lstStyle/>
          <a:p>
            <a:pPr algn="l"/>
            <a:r>
              <a:rPr sz="1300" b="1" i="0">
                <a:solidFill>
                  <a:srgbClr val="003E51"/>
                </a:solidFill>
                <a:latin typeface="Open Sans"/>
              </a:rPr>
              <a:t>ÉLECTRICITÉ</a:t>
            </a:r>
          </a:p>
        </p:txBody>
      </p:sp>
      <p:sp>
        <p:nvSpPr>
          <p:cNvPr id="14" name="TextBox 13"/>
          <p:cNvSpPr txBox="1"/>
          <p:nvPr/>
        </p:nvSpPr>
        <p:spPr>
          <a:xfrm>
            <a:off x="603504" y="2011680"/>
            <a:ext cx="5117439" cy="3566160"/>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Suivre une série temporelle du facteur d'émission réseau (gCO₂/kWh), la génération par source et la part RE — l'indicateur le plus décisionnel.</a:t>
            </a:r>
          </a:p>
          <a:p>
            <a:pPr algn="l" marL="237744" indent="-237744">
              <a:lnSpc>
                <a:spcPct val="102000"/>
              </a:lnSpc>
              <a:spcBef>
                <a:spcPts val="900"/>
              </a:spcBef>
            </a:pPr>
            <a:r>
              <a:rPr sz="1500">
                <a:solidFill>
                  <a:srgbClr val="114A7D"/>
                </a:solidFill>
                <a:latin typeface="Open Sans"/>
              </a:rPr>
              <a:t>›  Fournisseurs : SENELEC (production, EF réseau, trimestriel) + ANER (capacité RE installée, trimestriel).</a:t>
            </a:r>
          </a:p>
        </p:txBody>
      </p:sp>
      <p:sp>
        <p:nvSpPr>
          <p:cNvPr id="15" name="Rounded Rectangle 14"/>
          <p:cNvSpPr/>
          <p:nvPr/>
        </p:nvSpPr>
        <p:spPr>
          <a:xfrm>
            <a:off x="6233007" y="1371600"/>
            <a:ext cx="5592927" cy="4352544"/>
          </a:xfrm>
          <a:prstGeom prst="roundRect">
            <a:avLst>
              <a:gd name="adj" fmla="val 45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6233007" y="1371600"/>
            <a:ext cx="5592927"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470751" y="1517904"/>
            <a:ext cx="5117439" cy="384048"/>
          </a:xfrm>
          <a:prstGeom prst="rect">
            <a:avLst/>
          </a:prstGeom>
          <a:noFill/>
        </p:spPr>
        <p:txBody>
          <a:bodyPr wrap="square" anchor="t" lIns="36576" rIns="36576" tIns="18288" bIns="18288">
            <a:spAutoFit/>
          </a:bodyPr>
          <a:lstStyle/>
          <a:p>
            <a:pPr algn="l"/>
            <a:r>
              <a:rPr sz="1300" b="1" i="0">
                <a:solidFill>
                  <a:srgbClr val="62D32F"/>
                </a:solidFill>
                <a:latin typeface="Open Sans"/>
              </a:rPr>
              <a:t>TRANSPORT</a:t>
            </a:r>
          </a:p>
        </p:txBody>
      </p:sp>
      <p:sp>
        <p:nvSpPr>
          <p:cNvPr id="18" name="TextBox 17"/>
          <p:cNvSpPr txBox="1"/>
          <p:nvPr/>
        </p:nvSpPr>
        <p:spPr>
          <a:xfrm>
            <a:off x="6470751" y="2011680"/>
            <a:ext cx="5117439" cy="3566160"/>
          </a:xfrm>
          <a:prstGeom prst="rect">
            <a:avLst/>
          </a:prstGeom>
          <a:noFill/>
        </p:spPr>
        <p:txBody>
          <a:bodyPr wrap="square" lIns="36576" rIns="36576">
            <a:spAutoFit/>
          </a:bodyPr>
          <a:lstStyle/>
          <a:p>
            <a:pPr algn="l" marL="237744" indent="-237744">
              <a:lnSpc>
                <a:spcPct val="102000"/>
              </a:lnSpc>
              <a:spcBef>
                <a:spcPts val="0"/>
              </a:spcBef>
            </a:pPr>
            <a:r>
              <a:rPr sz="1500">
                <a:solidFill>
                  <a:srgbClr val="FFFFFF"/>
                </a:solidFill>
                <a:latin typeface="Open Sans"/>
              </a:rPr>
              <a:t>›  Combiner ventes de carburant (top-down) + données d'activité (parc, part de flotte électrifiée, véh-km, report modal).</a:t>
            </a:r>
          </a:p>
          <a:p>
            <a:pPr algn="l" marL="237744" indent="-237744">
              <a:lnSpc>
                <a:spcPct val="102000"/>
              </a:lnSpc>
              <a:spcBef>
                <a:spcPts val="900"/>
              </a:spcBef>
            </a:pPr>
            <a:r>
              <a:rPr sz="1500">
                <a:solidFill>
                  <a:srgbClr val="FFFFFF"/>
                </a:solidFill>
                <a:latin typeface="Open Sans"/>
              </a:rPr>
              <a:t>›  Institutionnaliser les flux entre METE, SENELEC, ANER, ministère des Transports et l'équipe d'inventaire ; réutiliser pour le BTR.</a:t>
            </a:r>
          </a:p>
        </p:txBody>
      </p:sp>
      <p:sp>
        <p:nvSpPr>
          <p:cNvPr id="19" name="Rounded Rectangle 18"/>
          <p:cNvSpPr/>
          <p:nvPr/>
        </p:nvSpPr>
        <p:spPr>
          <a:xfrm>
            <a:off x="365760" y="5852160"/>
            <a:ext cx="11460175" cy="566928"/>
          </a:xfrm>
          <a:prstGeom prst="roundRect">
            <a:avLst>
              <a:gd name="adj" fmla="val 10000"/>
            </a:avLst>
          </a:prstGeom>
          <a:solidFill>
            <a:srgbClr val="FFE9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365760" y="5852160"/>
            <a:ext cx="64008" cy="566928"/>
          </a:xfrm>
          <a:prstGeom prst="rect">
            <a:avLst/>
          </a:prstGeom>
          <a:solidFill>
            <a:srgbClr val="FF572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566928" y="5888736"/>
            <a:ext cx="11094415" cy="493776"/>
          </a:xfrm>
          <a:prstGeom prst="rect">
            <a:avLst/>
          </a:prstGeom>
          <a:noFill/>
        </p:spPr>
        <p:txBody>
          <a:bodyPr wrap="square" anchor="ctr" lIns="36576" rIns="36576" tIns="18288" bIns="18288">
            <a:spAutoFit/>
          </a:bodyPr>
          <a:lstStyle/>
          <a:p>
            <a:pPr algn="l"/>
            <a:r>
              <a:rPr sz="1250" b="1" i="0">
                <a:solidFill>
                  <a:srgbClr val="7A2E00"/>
                </a:solidFill>
                <a:latin typeface="Open Sans"/>
              </a:rPr>
              <a:t>EN ATTENTE — l'indicateur « Émissions du transport » (TRA-R1) : cible de résultat à définir (gap documenté, F-mrv §7).</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