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Cet après-midi : passer de « quels objectifs » à « comment prouver qu'on les tient ». Le MRV est l'épine dorsale de la NDC 3.0. Trois couches : cadre international, conception sénégalaise (75 indicateurs, 11 institutions), pilotage via le tableau de bord. Clôture par un exercice : tracer une mesure jusqu'au BTR. Public deux niveaux (technique + stratégique), METE/DEEC + points focaux. NE PAS évoquer la logique budget/contrat interne ni les étiquettes de version internes.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Tout le système en une phrase : ministères saisissent → METE valide → comparé aux cibles NDC → export CRT/BTR. Une seule question : faisons-nous ce que nous avons promis ? C'est un démonstrateur fonctionnel ; l'opérationnalisation s'appuiera dessus.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Cadre complet ~75 indicateurs en pyramide. Base ~40 processus, milieu ~20 résultat, sommet ~15 impact. Honnêtement : le démonstrateur implémente 30 de ces indicateurs câblés de bout en bout, dont 4 « en attente ». Les 75 = cadre conçu ; le dashboard montre un sous-ensemble fonctionnel.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Onze entités, chacune un rôle précis. METE point focal (valide + compile BTR), DCCTEFV coordination technique + ajustements correspondants, puis fournisseurs sectoriels. Chaque chiffre a un propriétaire et une fréquence. Demandez : mon institution est-elle dessus, la fréquence est-elle réaliste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[Ouvrir le modèle.] Cinq niveaux : collecte → validation sectorielle → agrégation → compilation METE → vérification CCNUCC. Point crucial : la porte. Brouillon → soumis → validé. Tant que non validée, la donnée reste provisoire et n'apparaît jamais dans le rapport officiel. Chaque validation laisse une trace d'audit ineffaçable.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Diapositive-clé. 2035 conditionnel : 15,71 vs cible 15,75 — aligné, NDC crédible. Honnêtement : UNCON légèrement au-dessus en 2030/2035, en partie suite à la correction du taux mangrove. LANDMINE : la classification modèle vs DEFCCS reste OUVERTE, en attente — ne pas trancher aujourd'hui. INCON = UNCON, un seul scénario. Ce tableau = ce que le dashboard affiche, vivant.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Quatre secteurs. LANDMINE : le transport n'est pas un 5ᵉ secteur — il est DANS l'énergie (1.A.3). Énergie 13,46 BAU 2030 → 10,67 conditionnel. AFOLU le plus gros effort relatif. À l'export, AFOLU se scinde en CRT 3 + CRT 4. Gardez cette table : c'est elle qu'on trace jusqu'au CRT dans l'exercice.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L'appui rend le conditionnel finançable (Art. 13.10). Module financement : enveloppe MRV indicative 23,1 M USD en 7 composantes — à confirmer avec le METE. ITMO : identifiant unique + ajustement correspondant contre le double comptage. Trois indicateurs marché carbone « en attente » (données Art. 6). De l'honnêteté, pas un trou.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Huit modules : Vue d'ensemble, Modules sectoriels, Saisie ministère, Validation METE, Mesures, Institutions, Financement, Export CRT. Trois rôles structurent l'accès : éditeur, valideur, lecteur. Chacun ne voit que ce qui le concerne.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Trois rôles : éditeur sectoriel (son secteur), valideur METE (tous secteurs), lecteur (validé seulement). Deux couches : Cloudflare Access (qui ouvre) + base RLS (qui lit/écrit). À l'export, chaque cellule porte un statut ; seul « validé » est officiel. Test TACCC intégré.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[Ouvrir le dashboard.] Vue d'ensemble : KPI 2035 conditionnel 15,71 vs 15,75 aligné. Module Énergie, un indicateur résultat. Point focal : saisir en brouillon, soumettre. Valideur METE : approuver, le statut bascule en validé + ligne d'audit ineffaçable. Export : le chiffre apparaît dans CRT 1. Montrer un indicateur marché carbone « en attente » — le système montre le manque sans l'inventer.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Trois verbes : comprendre (vocabulaire onusien), situer (où en est le Sénégal, chiffres vérifiés du modèle), faire (opérationnel — tracer une mesure jusqu'au CRT). On y revient à la dernière diapositive pour vérifier qu'ils sont atteints.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Les mains dans le système. En binôme : choisir une mesure, la tracer sur quatre maillons (mesure → indicateur → CRT → BTR). 20 min puis partage. Règle d'or : chaque chiffre remonte à une cellule ; sinon « en attente ». Exemple complet juste après.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Gabarit : cinq maillons + statut. Mesure (onglet Mesures), indicateur (processus/résultat/impact), émission (driver × EF), tableau CRT (mapping), bloc BTR, statut (validé/référence/en attente). Citez la cellule à chaque ligne — exactement ce que fait le METE en compilant le BTR.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Chaîne entièrement remplie, vrais chiffres. Décarboner l'électricité ; émissions du secteur électrique, ENR 40 → 70 %. Calcul : 3,807 TWh × 0,499 = 1,90 Mt — chaque nombre cite sa cellule H3. CRT 1 Énergie, BTR blocs inventaire + progrès, statut validé. Contraste : une mesure marché carbone laisserait le maillon ③ vide → « en attente » (données Art. 6 absentes).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Nos trois objectifs vérifiés. Comprendre (vocabulaire), Situer (75 indicateurs, 11 institutions, 2035 CON aligné), Faire (cycle opéré, mesure tracée). Cinq à emporter : institution avant technique ; 4 secteurs, transport dans l'énergie ; seule la donnée validée est officielle ; chaque chiffre = une cellule ; lacunes « en attente 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Que reste-t-il ? Confirmer la matrice institutionnelle (chacun valide sa ligne). Fermer les lacunes : cible résultat transport ; marchés carbone avec El Hadji Mbaye ; mangroves avec la DEFCCS — ce dernier point reste OUVERT, à instruire ensemble, pas à trancher aujourd'hui. Confirmer l'enveloppe MRV avec le METE. Opérationnaliser le dashboard par étapes, hébergé nationalement. Demain Jour 3 : approfondissement dashboard + jeu de rôle. Merci.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Paris n'impose pas d'objectif — chaque pays fixe le sien ; seul un MRV commun mesure le progrès collectif. Le MRV est le langage commun qui rend la NDC crédible et finançable. Règle : « construire une fois, rapporter plusieurs fois 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L'ETF est né de l'article 13 ; un seul cadre pour tous → NDC comparables. Pour le Sénégal : la flexibilité reste possible mais doit être déclarée explicitement avec un calendrier d'amélioration. Flexibilité transparente, pas dispense.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Deux décisions confondues. 4/CMA.1 ICTU = ce qu'on écrit DANS la NDC au dépôt. 18/CMA.1 MPG = ce qu'on rapporte APRÈS dans le BTR. Mémo : ICTU en amont, MPG en aval. Les MPG contiennent les tableaux + 3 types de revue (sur dossier, centralisée, dans le pays).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 BTR matérialise tout le MRV, tous les 2 ans. Premier dû fin 2024 ; 86 pays l'avaient soumis. Sénégal PMA → souplesse de calendrier. Quatre blocs : inventaire, progrès NDC, adaptation, appui. L'appui = bloc à part entière, base du conditionnel. Après dépôt : revue technique (TER) puis échange multilatéral (FMCP), facilitateur et non punitif.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CRT = format standardisé, adopté 2021 ; outils publiés juin 2024. Piège : le GIEC regroupe agri+forêts dans AFOLU, mais les CRT les séparent (secteur 3 Agri, secteur 4 UTCATF). Le modèle Sénégal travaille en 4 secteurs avec AFOLU combiné ; la scission se fait à l'export CRT.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TACCC = l'aune de tout inventaire. Transparence = méta-principe (sans elle, rien n'est vérifiable). Exactitude (pas de biais), Exhaustivité (tout couvrir, noter NE/NO/IE), Comparabilité (les CRT), Cohérence (même méthode, recalcul de l'historique). Règle de fer : chaque chiffre remonte à une cellule ; sinon « en attente 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 piège : croire qu'un bon MRV est une affaire de logiciel. D'abord institutions : unité de coordination à mandat clair, points focaux par ministère (Ouganda), réseau qui consolide (Centrafrique), rétention des experts (Namibie). Outils : plateformes web hébergées par l'État (PNUD, Ouganda). C'est le modèle proposé au Sénégal.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287" y="310896"/>
            <a:ext cx="1920240" cy="5832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6928" y="1280160"/>
            <a:ext cx="1005840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00953C"/>
                </a:solidFill>
                <a:latin typeface="Open Sans"/>
              </a:rPr>
              <a:t>RENFORCEMENT DES CAPACITÉS · MODULE M3 · JOUR 2 (APRÈS-MIDI)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1682496"/>
            <a:ext cx="10607040" cy="9144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Open Sans"/>
              </a:rPr>
              <a:t>Construire le système MRV du Sénégal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2542032"/>
            <a:ext cx="10515600" cy="64008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Open Sans"/>
              </a:rPr>
              <a:t>de la donnée de terrain au rapport CCNUCC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928" y="3310128"/>
            <a:ext cx="5029200" cy="45720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6928" y="3456432"/>
            <a:ext cx="10058400" cy="4572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800" b="0" i="1">
                <a:solidFill>
                  <a:srgbClr val="BFC5D1"/>
                </a:solidFill>
                <a:latin typeface="Open Sans"/>
              </a:rPr>
              <a:t>Mesurer, Notifier, Vérifier — « Faisons-nous ce que nous avons promis ? »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4663440"/>
            <a:ext cx="119630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4773168"/>
            <a:ext cx="1005840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200" b="0" i="0">
                <a:solidFill>
                  <a:srgbClr val="BFC5D1"/>
                </a:solidFill>
                <a:latin typeface="Open Sans"/>
              </a:rPr>
              <a:t>ECF-SEN-NDC03  ·  Atelier NDC 3.0  ·  METE / DEEC + points focaux sectoriels  ·  Dakar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66928" y="5285232"/>
            <a:ext cx="6236208" cy="1343511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mete-2050pathway-iki-hea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" y="5431536"/>
            <a:ext cx="5943600" cy="105090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 système MRV du Sénégal en une phrase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Couche B · Les ministères saisissent, le METE valide, le système suit, et exporte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10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481328"/>
            <a:ext cx="2590723" cy="1234440"/>
          </a:xfrm>
          <a:prstGeom prst="roundRect">
            <a:avLst>
              <a:gd name="adj" fmla="val 7000"/>
            </a:avLst>
          </a:prstGeom>
          <a:solidFill>
            <a:srgbClr val="005A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Ministères de ligne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2336" y="233172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saisissent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974771" y="200710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322243" y="1481328"/>
            <a:ext cx="2590723" cy="1234440"/>
          </a:xfrm>
          <a:prstGeom prst="roundRect">
            <a:avLst>
              <a:gd name="adj" fmla="val 7000"/>
            </a:avLst>
          </a:prstGeom>
          <a:solidFill>
            <a:srgbClr val="005A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77107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METE valide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8819" y="233172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point focal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931254" y="200710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278726" y="1481328"/>
            <a:ext cx="2590723" cy="1234440"/>
          </a:xfrm>
          <a:prstGeom prst="roundRect">
            <a:avLst>
              <a:gd name="adj" fmla="val 7000"/>
            </a:avLst>
          </a:prstGeom>
          <a:solidFill>
            <a:srgbClr val="0095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33590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Suivi vs cibles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302" y="233172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valeurs validées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8887737" y="200710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35209" y="1481328"/>
            <a:ext cx="2590723" cy="1234440"/>
          </a:xfrm>
          <a:prstGeom prst="roundRect">
            <a:avLst>
              <a:gd name="adj" fmla="val 70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90073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Export CRT / BTR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71785" y="233172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→ CCNUCC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65760" y="2990088"/>
            <a:ext cx="5592927" cy="3374136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2990088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3504" y="3136392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UNE SEULE QUESTION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3504" y="3630168"/>
            <a:ext cx="5117439" cy="2587752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600">
                <a:solidFill>
                  <a:srgbClr val="114A7D"/>
                </a:solidFill>
                <a:latin typeface="Open Sans"/>
              </a:rPr>
              <a:t>›  « Faisons-nous ce que nous avons promis ? »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33007" y="2990088"/>
            <a:ext cx="5592927" cy="3374136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33007" y="2990088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70751" y="3136392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RÔLES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70751" y="3630168"/>
            <a:ext cx="5117439" cy="2587752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HEAT conçoit le cadre + livre un démonstrateur fonctionnel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L'opérationnalisation séquentielle s'appuie sur cette conception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 cadre de ~75 indicateurs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Trois étages — Processus, Résultat, Impact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11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408176"/>
          <a:ext cx="11457432" cy="256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0320"/>
                <a:gridCol w="6793992"/>
                <a:gridCol w="2103120"/>
              </a:tblGrid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Couche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Mesure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Nombre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Impact (sommet)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Résultats long-terme : GES évité, puits net, revenus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~15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Résultat (milieu)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Les activités réduisent-elles vs cible ? (émissions sect., part ENR)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~20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Processus (base)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Faisons-nous les activités ? (MW installés, ha reboisés, sites)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~40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003E51"/>
                          </a:solidFill>
                          <a:latin typeface="Open Sans"/>
                        </a:rPr>
                        <a:t>TOTAL</a:t>
                      </a:r>
                    </a:p>
                  </a:txBody>
                  <a:tcPr marL="64008" marR="64008" marT="18288" marB="18288" anchor="ctr">
                    <a:solidFill>
                      <a:srgbClr val="BFC5D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003E51"/>
                          </a:solidFill>
                          <a:latin typeface="Open Sans"/>
                        </a:rPr>
                        <a:t/>
                      </a:r>
                    </a:p>
                  </a:txBody>
                  <a:tcPr marL="64008" marR="64008" marT="18288" marB="18288" anchor="ctr">
                    <a:solidFill>
                      <a:srgbClr val="BFC5D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003E51"/>
                          </a:solidFill>
                          <a:latin typeface="Open Sans"/>
                        </a:rPr>
                        <a:t>~75</a:t>
                      </a:r>
                    </a:p>
                  </a:txBody>
                  <a:tcPr marL="64008" marR="64008" marT="18288" marB="18288" anchor="ctr">
                    <a:solidFill>
                      <a:srgbClr val="BFC5D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980176"/>
            <a:ext cx="11460175" cy="40233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808CA2"/>
                </a:solidFill>
                <a:latin typeface="Open Sans"/>
              </a:rPr>
              <a:t>Démonstrateur (vérifié) : 30 indicateurs (15 processus · 10 résultat · 5 impact), dont 26 actifs · 4 en attente. Les 75 = cadre conçu ; le dashboard montre un sous-ensemble représentatif câblé de bout en bout.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La matrice de responsabilité à 11 institutions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Chaque chiffre a un propriétaire : qui fournit quoi, pour quel secteur, à quelle fréquence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12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35024"/>
          <a:ext cx="11457432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1737360"/>
                <a:gridCol w="2743200"/>
                <a:gridCol w="4690872"/>
                <a:gridCol w="1828800"/>
              </a:tblGrid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FFFFFF"/>
                          </a:solidFill>
                          <a:latin typeface="Open Sans"/>
                        </a:rPr>
                        <a:t>#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Open Sans"/>
                        </a:rPr>
                        <a:t>Institution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Open Sans"/>
                        </a:rPr>
                        <a:t>Rôle MRV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Open Sans"/>
                        </a:rPr>
                        <a:t>Données fournies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Open Sans"/>
                        </a:rPr>
                        <a:t>Fréq.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METE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Point focal national / validation BTR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Coordination, validation, compilation BTR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Continu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2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DCCTEFV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Coordination technique MRV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Inventaire national, ajustements correspondants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SENELEC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Énergie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Production électrique, FE réseau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Trimestriel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ANER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ENR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Capacité ENR installée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Trimestriel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DEFCCS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Forêts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Reboisement, mangroves, stocks carbone, feux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6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SONAGED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Déchets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Volumes déchets, captage méthane, collecte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7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Min. Industrie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IPPU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Production, émissions de procédés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8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MSAS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Santé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Indicateurs santé-climat, chaîne du froid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9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ANACIM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Fournisseur — Climat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Alertes précoces, aléas climatiques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Continu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10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ANSD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Statistiques nationales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Population, PIB, données d'activité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Annuel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11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MFB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Suivi du financement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Décaissements JETP, flux financiers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114A7D"/>
                          </a:solidFill>
                          <a:latin typeface="Open Sans"/>
                        </a:rPr>
                        <a:t>Trimestriel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DÉMO MODÈLE EN DIRECT — le flux de données (terrain → validation → BTR)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Cinq niveaux, une porte de validation : seul « validé » alimente le rapport officiel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13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35024"/>
          <a:ext cx="11457432" cy="3072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2194560"/>
                <a:gridCol w="2560320"/>
                <a:gridCol w="6245352"/>
              </a:tblGrid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#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Étape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Qui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Ce qui se passe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Collecte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Terrain, installations, capteurs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Donnée brute : compteurs SENELEC, inventaire forestier, registres SONAGED, DHIS2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2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Validation sectorielle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Point focal ministère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Complétude, valeurs aberrantes, cohérence vs périodes précédentes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Agrégation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Plateforme MRV nationale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Toutes les données en une seule source de vérité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Compilation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METE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Compilation du BTR pour la CCNUCC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Vérification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Équipe d'experts CCNUCC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Revue technique internationale — « le Sénégal est-il sur la trajectoire ? »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980176"/>
            <a:ext cx="11460175" cy="42062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50" b="0" i="1">
                <a:solidFill>
                  <a:srgbClr val="808CA2"/>
                </a:solidFill>
                <a:latin typeface="Open Sans"/>
              </a:rPr>
              <a:t>Machine à états : brouillon → soumis → validé ; rejet (+ note) → rejeté → éditable. Seul « validé » alimente le suivi + l'export CRT/BTR ; chaque validation écrit une ligne d'audit immuable. À montrer : onglet Énergie → où la donnée entre et où le total apparaît dans 3_Sector_Totals.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Ce que le modèle v119 porte : objectifs nationaux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En 2035, le conditionnel est aligné sur la cible — la NDC est crédible et mesurable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14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35024"/>
          <a:ext cx="11457432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/>
                <a:gridCol w="1554480"/>
                <a:gridCol w="1554480"/>
                <a:gridCol w="1463040"/>
                <a:gridCol w="4142232"/>
              </a:tblGrid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Année · Scénario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Calculé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Cible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Δ Mt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Statut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2030 BAU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30,77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30,42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+0,35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5721"/>
                          </a:solidFill>
                          <a:latin typeface="Open Sans"/>
                        </a:rPr>
                        <a:t>au-dessus de la référence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2030 UNCON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26,58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26,43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+0,15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5721"/>
                          </a:solidFill>
                          <a:latin typeface="Open Sans"/>
                        </a:rPr>
                        <a:t>au-dessus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2030 CON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17,89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18,43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−0,54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00953C"/>
                          </a:solidFill>
                          <a:latin typeface="Open Sans"/>
                        </a:rPr>
                        <a:t>sous la cible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2035 BAU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32,12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31,68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+0,44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5721"/>
                          </a:solidFill>
                          <a:latin typeface="Open Sans"/>
                        </a:rPr>
                        <a:t>au-dessus de la référence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2035 UNCON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27,61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26,88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+0,73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5721"/>
                          </a:solidFill>
                          <a:latin typeface="Open Sans"/>
                        </a:rPr>
                        <a:t>au-dessus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2035 CON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15,71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15,75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−0,04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00953C"/>
                          </a:solidFill>
                          <a:latin typeface="Open Sans"/>
                        </a:rPr>
                        <a:t>aligné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2050 CON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11,0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11,0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—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—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980176"/>
            <a:ext cx="11460175" cy="42062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50" b="0" i="1">
                <a:solidFill>
                  <a:srgbClr val="808CA2"/>
                </a:solidFill>
                <a:latin typeface="Open Sans"/>
              </a:rPr>
              <a:t>MtCO₂e. Trajectoire de référence : 2010 4,75 · 2015 10,13 · 2020 19,43 · 2025 23,38. Note honnête : UNCON au-dessus en 2030/2035 (en partie suite à la correction du taux mangrove — dispute modèle vs DEFCCS toujours ouverte, en attente). INCON = UNCON : un seul scénario.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Ce que le modèle porte : par secteur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Quatre secteurs de notification — et le transport est à l'intérieur de l'énergie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15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444752"/>
          <a:ext cx="11457432" cy="256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0552"/>
                <a:gridCol w="1554480"/>
                <a:gridCol w="1554480"/>
                <a:gridCol w="1554480"/>
                <a:gridCol w="1554480"/>
                <a:gridCol w="1554480"/>
                <a:gridCol w="1554480"/>
              </a:tblGrid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Secteur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2030 BAU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2030 UNCON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2030 CON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2035 BAU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2035 UNCON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2035 CON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Énergie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13,46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12,28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10,67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13,92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12,46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10,22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AFOLU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9,59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6,87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2,81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9,84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7,19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2,89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IPPU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5,14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5,14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3,52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5,56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5,56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1,85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Déchets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2,58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2,29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0,89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2,80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2,40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0,75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888736"/>
            <a:ext cx="11460175" cy="51206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808CA2"/>
                </a:solidFill>
                <a:latin typeface="Open Sans"/>
              </a:rPr>
              <a:t>4 secteurs : Énergie (incl. Transport — pas de 5ᵉ secteur), AFOLU, IPPU, Déchets. Répartition 2025 : Énergie 11,55 · AFOLU 5,73 · IPPU 4,63 · Déchets 1,47. À l'export CRT : Énergie → CRT 1 · AFOLU → CRT 3+4 · IPPU → CRT 2 · Déchets → CRT 5.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Suivre l'appui &amp; les ITMO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L'appui est un bloc à part entière — la preuve qui rend le conditionnel finançable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16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APPUI (Art. 13.10)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Les pays en développement rapportent l'appui nécessaire et reçu (finance, technologie, capacités)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Pour le Sénégal : la base qui convertit le conditionnel en demande crédible et finançable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Module financement : enveloppe MRV indicative 23,1 M USD en 7 composantes — plateforme 5,0 · monitoring DEFCCS 4,0 · MRV adaptation 3,5 · données sect. 4,0 · capacités 3,0 · AT 2,0 · registre Art. 6 1,6 (à confirmer avec le METE)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ITMO (Art. 6.2 ↔ Art. 13)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Chaque ITMO a un identifiant unique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Ajustements correspondants évitent le double comptage (hôte rajoute, acquéreur soustrait)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Transactions rapportées via l'ETF (Art. 13)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Lacunes en attente : crédits enregistrés (MAR-P1), ITMO transférés (MAR-R1), revenus carbone (MAR-I1) — en attente des données projets Art. 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 tableau de bord : 8 modules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Couche C · Une plateforme, huit modules — de la saisie ministère à l'export CRT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17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35024"/>
          <a:ext cx="11457432" cy="411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2651760"/>
                <a:gridCol w="8348472"/>
              </a:tblGrid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#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Module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Ce qu'il fait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Vue d'ensemble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KPI santé MRV ; cibles BAU/UNCON/CON × 2030/2035 avec Δ vs cible ; graphe de trajectoire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2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Modules sectoriels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Indicateurs Processus/Résultat/Impact par secteur ; validé vs cible ; sur la voie / écart / en attente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Saisie ministère [éditeur]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Formulaires par période (brouillon → soumis) ; seule la période ouverte est éditable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Validation METE [valideur]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File transversale (approuver / rejeter + commentaire) ; ouverture/fermeture de période ; journal d'audit immuable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Mesures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Mesures avec statut de mise en œuvre éditable + barre de progression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6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Institutions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Matrice à 11 institutions + flux de données à 5 niveaux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7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Financement &amp; appui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Enveloppe MRV indicative 23,1 M USD (7 composantes) + principes TACCC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8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Export CRT → BTR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Tableaux CRT 1–5 ; export CSV + JSON ; chaque cellule traçable à une soumission validée ou une référence modèle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Statuts, validation &amp; rôles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Trois rôles, une porte de validation, un journal d'audit qu'on ne peut pas effacer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18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LES 3 RÔLES (joués en M4-EX, Jour 3)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éditeur_secteur — ministère, son secteur uniquement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valideur_mete — METE, tous secteurs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lecteur — lecture seule, ne voit que « validé »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ACCÈS &amp; STATUTS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Cloudflare Access = périmètre (qui peut ouvrir)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Supabase Auth + RLS = identité (qui peut lire/écrire à l'intérieur)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Statut par cellule à l'export : validé · référence · en_attente — seul « validé » est officiel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Test qualité TACCC intégré : Transparent · Exact · Cohérent · Comparable · Complet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DÉMO DASHBOARD EN DIRECT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Suivons un chiffre réel, de l'écran de saisie jusqu'au tableau CRT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19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408176"/>
          <a:ext cx="11457431" cy="34015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2743200"/>
                <a:gridCol w="8257031"/>
              </a:tblGrid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#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Écran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Open Sans"/>
                        </a:rPr>
                        <a:t>Action / à montrer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1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Vue d'ensemble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KPI 2035 CON aligné (15,71 vs 15,75) + trajectoire de référence (4,75 → 23,38 → projections)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2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Module sectoriel Énergie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Un indicateur Résultat avec son Δ vs cible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Saisie ministère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Saisir une valeur en brouillon, la soumettre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4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Validation METE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Approuver ; le statut bascule en validé + la ligne d'audit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5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Export CRT → BTR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0">
                          <a:solidFill>
                            <a:srgbClr val="114A7D"/>
                          </a:solidFill>
                          <a:latin typeface="Open Sans"/>
                        </a:rPr>
                        <a:t>Le chiffre validé apparaît dans CRT 1 (Énergie) ; statut cellule = validé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6035040"/>
            <a:ext cx="11460175" cy="365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808CA2"/>
                </a:solidFill>
                <a:latin typeface="Open Sans"/>
              </a:rPr>
              <a:t>À montrer aussi : un indicateur en attente (ex. marché carbone MAR-R1) — comment le système rend le manque visible sans l'inventer.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Objectifs d'apprentissage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À la fin, relier chaque mesure NDC à un chiffre rapportable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408176"/>
            <a:ext cx="3685946" cy="4992624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08176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54480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1 · COMPRENDRE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48256"/>
            <a:ext cx="3210458" cy="420624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Le Cadre de transparence renforcé (ETF, Art. 13)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Le BTR, les CRT et les principes TACCC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2874" y="1408176"/>
            <a:ext cx="3685946" cy="4992624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52874" y="1408176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90618" y="1554480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2 · SITUER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0618" y="2048256"/>
            <a:ext cx="3210458" cy="420624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FFFFFF"/>
                </a:solidFill>
                <a:latin typeface="Open Sans"/>
              </a:rPr>
              <a:t>›  Cadre ~75 indicateurs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FFFFFF"/>
                </a:solidFill>
                <a:latin typeface="Open Sans"/>
              </a:rPr>
              <a:t>›  Matrice 11 institutions · flux terrain → BTR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FFFFFF"/>
                </a:solidFill>
                <a:latin typeface="Open Sans"/>
              </a:rPr>
              <a:t>›  Le modèle v119 porte les chiffres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9988" y="1408176"/>
            <a:ext cx="3685946" cy="4992624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9988" y="1408176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77732" y="1554480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3 · FAIRE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77732" y="2048256"/>
            <a:ext cx="3210458" cy="420624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Cycle : saisie → validation METE → suivi → export CRT/BTR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Tracer mesure → indicateur → CRT → BTR (M3-EX)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Exercice M3-EX : la chaîne de traçabilité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En binôme, tracez UNE mesure jusqu'à sa cellule dans le tableau CRT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20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481328"/>
            <a:ext cx="2590723" cy="1188720"/>
          </a:xfrm>
          <a:prstGeom prst="roundRect">
            <a:avLst>
              <a:gd name="adj" fmla="val 7000"/>
            </a:avLst>
          </a:prstGeom>
          <a:solidFill>
            <a:srgbClr val="005A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MESURE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2336" y="228600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action NDC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974771" y="198424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322243" y="1481328"/>
            <a:ext cx="2590723" cy="1188720"/>
          </a:xfrm>
          <a:prstGeom prst="roundRect">
            <a:avLst>
              <a:gd name="adj" fmla="val 7000"/>
            </a:avLst>
          </a:prstGeom>
          <a:solidFill>
            <a:srgbClr val="005A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77107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INDICATEUR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8819" y="228600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Processus/Résultat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931254" y="198424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278726" y="1481328"/>
            <a:ext cx="2590723" cy="1188720"/>
          </a:xfrm>
          <a:prstGeom prst="roundRect">
            <a:avLst>
              <a:gd name="adj" fmla="val 7000"/>
            </a:avLst>
          </a:prstGeom>
          <a:solidFill>
            <a:srgbClr val="0095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33590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CRT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302" y="228600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tableau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8887737" y="1984248"/>
            <a:ext cx="310896" cy="182880"/>
          </a:xfrm>
          <a:prstGeom prst="rightArrow">
            <a:avLst>
              <a:gd name="adj1" fmla="val 55000"/>
              <a:gd name="adj2" fmla="val 55000"/>
            </a:avLst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35209" y="1481328"/>
            <a:ext cx="2590723" cy="1188720"/>
          </a:xfrm>
          <a:prstGeom prst="roundRect">
            <a:avLst>
              <a:gd name="adj" fmla="val 70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90073" y="1645920"/>
            <a:ext cx="2480995" cy="64008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Open Sans"/>
              </a:rPr>
              <a:t>BTR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71785" y="2286000"/>
            <a:ext cx="2517571" cy="34747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ctr"/>
            <a:r>
              <a:rPr sz="1000" b="0" i="0">
                <a:solidFill>
                  <a:srgbClr val="A5DEB5"/>
                </a:solidFill>
                <a:latin typeface="Open Sans"/>
              </a:rPr>
              <a:t>rapport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65760" y="2944368"/>
            <a:ext cx="5592927" cy="3419856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2944368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3504" y="3090672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CONSIGNE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3504" y="3584448"/>
            <a:ext cx="5117439" cy="2633472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Chaque binôme choisit une mesure de son secteur, et remplit la fiche (S21)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~20 min en binôme + ~15 min de restitution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Secteurs : Énergie (incl. Transport), AFOLU, IPPU, Déchets — un par binôme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33007" y="2944368"/>
            <a:ext cx="5592927" cy="3419856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33007" y="2944368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70751" y="3090672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RÈGLE DE TRAÇABILITÉ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70751" y="3584448"/>
            <a:ext cx="5117439" cy="2633472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FFFFFF"/>
                </a:solidFill>
                <a:latin typeface="Open Sans"/>
              </a:rPr>
              <a:t>›  Chaque chiffre remonte à une cellule du modèle v119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FFFFFF"/>
                </a:solidFill>
                <a:latin typeface="Open Sans"/>
              </a:rPr>
              <a:t>›  Donnée absente → écrire « en attente », jamais inventer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Fiche de traçabilité (gabarit)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Remplissez chaque colonne — et citez la cellule à chaque maillon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21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71600"/>
          <a:ext cx="11457432" cy="3968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1760"/>
                <a:gridCol w="4937760"/>
                <a:gridCol w="3867912"/>
              </a:tblGrid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Maillon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À renseigner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Open Sans"/>
                        </a:rPr>
                        <a:t>Source / Cellule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① Mesure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Quelle action NDC ? (centrale solaire, AWD riz, captage méthane décharge)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16_Measures (libellé + secteur)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② Indicateur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Quel indicateur la suit ? Processus, Résultat ou Impact ?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Cadre ~75 / 14_Indicators (Résultat = Δ vs cible)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③ Driver × EF → émission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Donnée d'activité × facteur d'émission = MtCO₂e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4_Drivers × 5_Emission_Factors = 6_Calculations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④ CRT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Quel tableau ? (Énergie=1, IPPU=2, Agri=3, UTCATF=4, Déchets=5)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Mapping secteur → CRT (S15)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⑤ BTR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Dans quel bloc ? (NIR / Progrès NDC / Appui)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Structure BTR (S6)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Statut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validé · référence · en attente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114A7D"/>
                          </a:solidFill>
                          <a:latin typeface="Open Sans"/>
                        </a:rPr>
                        <a:t>Machine à états (S13)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Exemple corrigé : électricité thermique 2030 CON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Traçable de bout en bout : 3,807 TWh × 0,499 = 1,90 MtCO₂e → CRT 1 → BTR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22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335024"/>
          <a:ext cx="11457432" cy="3456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8880"/>
                <a:gridCol w="5486400"/>
                <a:gridCol w="3502152"/>
              </a:tblGrid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Maillon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Valeur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Open Sans"/>
                        </a:rPr>
                        <a:t>Cellule v119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① Mesure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Décarbonation de la production électrique (mix ENR + thermique efficace)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16_Measures (Énergie)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② Indicateur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Émissions du secteur électrique (Résultat) ; part ENR 40 % → 70 %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7A_Electricity_Details ; 14_Indicators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③ Driver × EF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3,807 TWh (4_Drv!H3) × 0,499 MtCO₂e/TWh (5_EF!H3) = 1,8997 MtCO₂e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6_Calc!H3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④ CRT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CRT 1 — Énergie (sous-catégorie 1.A)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mapping S15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⑤ BTR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Bloc ① NIR + bloc ② Progrès NDC (vs cible 2030 CON Énergie 10,67)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structure S6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Statut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validé (chiffre du modèle)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14A7D"/>
                          </a:solidFill>
                          <a:latin typeface="Open Sans"/>
                        </a:rPr>
                        <a:t>—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980176"/>
            <a:ext cx="11460175" cy="42062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50" b="0" i="1">
                <a:solidFill>
                  <a:srgbClr val="808CA2"/>
                </a:solidFill>
                <a:latin typeface="Open Sans"/>
              </a:rPr>
              <a:t>Rappel EF réseau (CON) : EF effectif 0,270 → 0,135 tCO₂/MWh (2025 → 2035), porté par la montée ENR. Contraste en attente : une mesure marché carbone (MAR-R1, ITMO transférés) → maillon ③ vide → statut « en attente » (données projets Art. 6).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Récapitulatif vs objectifs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Relier chaque mesure NDC à un chiffre rapportable et vérifiable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23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3685946" cy="4626864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✓ COMPRENDRE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3210458" cy="384048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ETF (Art. 13), ICTU vs MPG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BTR + cycle (TER/FMCP), CRT, TACCC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Vous nommez le vocabulaire CCNUCC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2874" y="1371600"/>
            <a:ext cx="3685946" cy="4626864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52874" y="1371600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90618" y="1517904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✓ SITUER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0618" y="2011680"/>
            <a:ext cx="3210458" cy="384048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Cadre ~75 indicateurs (P/R/I), 11 institutions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Flux terrain → BTR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FFFFFF"/>
                </a:solidFill>
                <a:latin typeface="Open Sans"/>
              </a:rPr>
              <a:t>›  2035 CON 15,71 vs 15,75, aligné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9988" y="1371600"/>
            <a:ext cx="3685946" cy="4626864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9988" y="1371600"/>
            <a:ext cx="3685946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77732" y="1517904"/>
            <a:ext cx="3210458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✓ FAIRE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77732" y="2011680"/>
            <a:ext cx="3210458" cy="3840480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Cycle saisie → validation → suivi → export CRT/BTR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350">
                <a:solidFill>
                  <a:srgbClr val="114A7D"/>
                </a:solidFill>
                <a:latin typeface="Open Sans"/>
              </a:rPr>
              <a:t>›  Chaîne mesure → indicateur → CRT → BTR tracée (M3-EX)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6144768"/>
            <a:ext cx="11460175" cy="365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200" b="1" i="1">
                <a:solidFill>
                  <a:srgbClr val="114A7D"/>
                </a:solidFill>
                <a:latin typeface="Open Sans"/>
              </a:rPr>
              <a:t>À retenir : institution d'abord · 4 secteurs (Transport ⊂ Énergie) · seule la donnée validée est officielle · chaque chiffre = une cellule · lacunes = en attente, jamais inventées.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Prochaines étapes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De la conception au système vivant : ce qu'il reste à faire ensemble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24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À FAIRE ENSEMBLE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300">
                <a:solidFill>
                  <a:srgbClr val="FFFFFF"/>
                </a:solidFill>
                <a:latin typeface="Open Sans"/>
              </a:rPr>
              <a:t>›  Confirmer la matrice institutionnelle — chaque institution valide son rôle, son périmètre, sa fréquence (S12)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00">
                <a:solidFill>
                  <a:srgbClr val="FFFFFF"/>
                </a:solidFill>
                <a:latin typeface="Open Sans"/>
              </a:rPr>
              <a:t>›  Fermer les lacunes prioritaires — cibles Résultat Transport (TRA-R1) ; marché carbone Art. 6 (MAR-P1/R1/I1, avec El Hadji Mbaye) ; classification mangrove DEFCCS (reste ouverte, en attente — à instruire, pas à trancher ici)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300">
                <a:solidFill>
                  <a:srgbClr val="FFFFFF"/>
                </a:solidFill>
                <a:latin typeface="Open Sans"/>
              </a:rPr>
              <a:t>›  Confirmer l'enveloppe MRV (23,1 M USD indicatif, 7 composantes) avec le METE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OPÉRATIONNALISATION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Opérationnaliser le tableau de bord séquentiellement, sur la base de la conception présentée — hébergement national, accès par rôle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Étape suivante de l'atelier : Jour 3 — approfondissement du tableau de bord (M4) + jeu de rôle des personas (M4-EX)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Pourquoi le MRV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Sans données comparables et vérifiables, le système de Paris ne peut fonctionner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3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 PRINCIPE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Paris repose sur des engagements nationaux déterminés (NDC), pas d'objectifs imposés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Seul un MRV crédible mesure le progrès collectif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MRV = Mesure · Notification · Vérification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LA RÈGLE D'OR HEAT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« Réutiliser une fois, rapporter plusieurs fois »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Un inventaire bien construit alimente le NIR, le suivi NDC et le Bilan mondial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Question nationale : « Faisons-nous ce que nous avons promis ? 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 Cadre de transparence renforcé (ETF)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Couche A · L'article 13 a unifié la transparence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4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L'ETF EN BREF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ETF = mécanisme de l'article 13 de l'Accord de Paris qui produit les données comparables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S'applique à toutes les Parties — développées comme en développement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Flexibilité auto-déterminée pour les pays en développement, selon leurs capacités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CE QUI A CHANGÉ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Avant : inventaires + IAR (développés) / ICA + BUR (en développement)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Désormais : un système unifié · derniers BUR dus le 31 déc. 2024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À documenter : la flexibilité utilisée + un calendrier d'amélioration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Deux décisions à ne pas confondre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ICTU décrit la NDC ; les MPG décrivent comment on rend compte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5 / 24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65760" y="1444752"/>
          <a:ext cx="11457432" cy="3566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7440"/>
                <a:gridCol w="3840480"/>
                <a:gridCol w="5239512"/>
              </a:tblGrid>
              <a:tr h="118872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Décision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Objet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  <a:latin typeface="Open Sans"/>
                        </a:rPr>
                        <a:t>Régit</a:t>
                      </a:r>
                    </a:p>
                  </a:txBody>
                  <a:tcPr marL="64008" marR="64008" marT="18288" marB="18288" anchor="ctr">
                    <a:solidFill>
                      <a:srgbClr val="003E51"/>
                    </a:solidFill>
                  </a:tcPr>
                </a:tc>
              </a:tr>
              <a:tr h="1188720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4/CMA.1 — ICTU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Information for Clarity, Transparency, Understanding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Ce que contient la NDC AU DÉPÔT : année de réf., périmètre, hypothèses, comptabilité (en amont)</a:t>
                      </a:r>
                    </a:p>
                  </a:txBody>
                  <a:tcPr marL="64008" marR="64008" marT="18288" marB="18288" anchor="ctr">
                    <a:solidFill>
                      <a:srgbClr val="FFFFFF"/>
                    </a:solidFill>
                  </a:tcPr>
                </a:tc>
              </a:tr>
              <a:tr h="1188720">
                <a:tc>
                  <a:txBody>
                    <a:bodyPr wrap="square"/>
                    <a:lstStyle/>
                    <a:p>
                      <a:pPr algn="l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18/CMA.1 — MPG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Modalities, Procedures, Guidelines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0">
                          <a:solidFill>
                            <a:srgbClr val="114A7D"/>
                          </a:solidFill>
                          <a:latin typeface="Open Sans"/>
                        </a:rPr>
                        <a:t>Comment rapporter EX POST dans le BTR : inventaire, progrès NDC, adaptation, appui — tableaux III.6–III.13 + 3 revues (en aval)</a:t>
                      </a:r>
                    </a:p>
                  </a:txBody>
                  <a:tcPr marL="64008" marR="64008" marT="18288" marB="18288" anchor="ctr">
                    <a:solidFill>
                      <a:srgbClr val="E6E9EE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" y="5998464"/>
            <a:ext cx="11460175" cy="365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400" b="1" i="1">
                <a:solidFill>
                  <a:srgbClr val="FF5721"/>
                </a:solidFill>
                <a:latin typeface="Open Sans"/>
              </a:rPr>
              <a:t>Mémo : ICTU = en amont (la NDC) ; MPG = en aval (le suivi de la NDC).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 Rapport biennal de transparence (BTR) et son 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Le produit central de l'ETF — un rapport tous les 2 ans, puis revue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6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 BTR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Soumis tous les 2 ans · BTR1 dû le 31 déc. 2024 · 86 BTR soumis mondialement à cette date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PMA / PEID : à leur discrétion (Sénégal = PMA → flexibilité de calendrier)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Enchaînement : BTR → TER (revue experts) → FMCP (multilatérale) — facilitateur, non punitif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LES 4 BLOCS D'UN BTR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① Rapport national d'inventaire (NIR) GES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② Progrès vers la NDC (indicateurs de suivi)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③ Impacts &amp; adaptation (facultatif, encouragé)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④ Appui reçu (finance, technologie, capacités) et besoins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Tableaux communs de notification (CRT) &amp; la place de l'AFOLU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Les CRT standardisent l'inventaire — et y séparent l'Agriculture de l'UTCATF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7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LES CRT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Adoptés par la décision 5/CMA.3 (2021)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Outils de notification ETF publiés par la CCNUCC en juin 2024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114A7D"/>
                </a:solidFill>
                <a:latin typeface="Open Sans"/>
              </a:rPr>
              <a:t>›  5 secteurs CRT : Énergie · IPPU · Agriculture · Déchets · UTCATF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POINT CLÉ SÉNÉGAL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GIEC 2006 : Agriculture + UTCATF = une seule catégorie AFOLU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CRT : scindées en deux (Agri = secteur 3, UTCATF = secteur 4)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Modèle Sénégal en 4 secteurs (Énergie incl. Transport, AFOLU, IPPU, Déchets) — la scission Agri/UTCATF intervient à l'export CRT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Les principes TACCC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Cinq principes — et la transparence les commande tous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8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LES 5 PRINCIPES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 b="1">
                <a:solidFill>
                  <a:srgbClr val="114A7D"/>
                </a:solidFill>
                <a:latin typeface="Open Sans"/>
              </a:rPr>
              <a:t>›  T — Transparence : </a:t>
            </a:r>
            <a:r>
              <a:rPr sz="1400">
                <a:solidFill>
                  <a:srgbClr val="114A7D"/>
                </a:solidFill>
                <a:latin typeface="Open Sans"/>
              </a:rPr>
              <a:t>documenter méthodes, sources, hypothèses — le méta-principe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400" b="1">
                <a:solidFill>
                  <a:srgbClr val="114A7D"/>
                </a:solidFill>
                <a:latin typeface="Open Sans"/>
              </a:rPr>
              <a:t>›  A — Exactitude : </a:t>
            </a:r>
            <a:r>
              <a:rPr sz="1400">
                <a:solidFill>
                  <a:srgbClr val="114A7D"/>
                </a:solidFill>
                <a:latin typeface="Open Sans"/>
              </a:rPr>
              <a:t>ni sur- ni sous-estimation systématique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400" b="1">
                <a:solidFill>
                  <a:srgbClr val="114A7D"/>
                </a:solidFill>
                <a:latin typeface="Open Sans"/>
              </a:rPr>
              <a:t>›  C — Exhaustivité : </a:t>
            </a:r>
            <a:r>
              <a:rPr sz="1400">
                <a:solidFill>
                  <a:srgbClr val="114A7D"/>
                </a:solidFill>
                <a:latin typeface="Open Sans"/>
              </a:rPr>
              <a:t>toutes catégories, gaz, territoires ; omissions justifiées (NE, NO, IE)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400" b="1">
                <a:solidFill>
                  <a:srgbClr val="114A7D"/>
                </a:solidFill>
                <a:latin typeface="Open Sans"/>
              </a:rPr>
              <a:t>›  C — Comparabilité : </a:t>
            </a:r>
            <a:r>
              <a:rPr sz="1400">
                <a:solidFill>
                  <a:srgbClr val="114A7D"/>
                </a:solidFill>
                <a:latin typeface="Open Sans"/>
              </a:rPr>
              <a:t>catégories &amp; métriques communes (les CRT)</a:t>
            </a:r>
          </a:p>
          <a:p>
            <a:pPr algn="l" marL="237744" indent="-237744">
              <a:lnSpc>
                <a:spcPct val="102000"/>
              </a:lnSpc>
              <a:spcBef>
                <a:spcPts val="900"/>
              </a:spcBef>
            </a:pPr>
            <a:r>
              <a:rPr sz="1400" b="1">
                <a:solidFill>
                  <a:srgbClr val="114A7D"/>
                </a:solidFill>
                <a:latin typeface="Open Sans"/>
              </a:rPr>
              <a:t>›  C — Cohérence : </a:t>
            </a:r>
            <a:r>
              <a:rPr sz="1400">
                <a:solidFill>
                  <a:srgbClr val="114A7D"/>
                </a:solidFill>
                <a:latin typeface="Open Sans"/>
              </a:rPr>
              <a:t>mêmes méthodes ; tout changement recalculé rétroactivement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RÈGLE DE TRAÇABILITÉ HEAT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Chaque chiffre publié remonte à une cellule de calcul source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Données indisponibles = « en attente », jamais inventées</a:t>
            </a:r>
          </a:p>
          <a:p>
            <a:pPr algn="l" marL="237744" indent="-237744">
              <a:lnSpc>
                <a:spcPct val="102000"/>
              </a:lnSpc>
              <a:spcBef>
                <a:spcPts val="12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Sans transparence, les 4 autres principes ne s'expriment pas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25296"/>
            <a:ext cx="12191695" cy="36576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8778240" cy="7315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Open Sans"/>
              </a:rPr>
              <a:t>L'arrangement institutionnel d'abord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778240" cy="310896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A5DEB5"/>
                </a:solidFill>
                <a:latin typeface="Open Sans"/>
              </a:rPr>
              <a:t>Un MRV robuste est d'abord un problème d'institutions</a:t>
            </a:r>
          </a:p>
        </p:txBody>
      </p:sp>
      <p:pic>
        <p:nvPicPr>
          <p:cNvPr id="6" name="Picture 5" descr="heat_logo_r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607" y="344271"/>
            <a:ext cx="1645920" cy="4999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" y="6492240"/>
            <a:ext cx="11460175" cy="25603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6547104"/>
            <a:ext cx="9692640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808CA2"/>
                </a:solidFill>
                <a:latin typeface="Open Sans"/>
              </a:rPr>
              <a:t>HEAT GmbH · ECF-SEN-NDC03 · Atelier NDC 3.0 · Module M3 — Système MRV · Jour 2 (après-midi)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547104"/>
            <a:ext cx="1353312" cy="274320"/>
          </a:xfrm>
          <a:prstGeom prst="rect">
            <a:avLst/>
          </a:prstGeom>
          <a:noFill/>
        </p:spPr>
        <p:txBody>
          <a:bodyPr wrap="square" anchor="ctr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808CA2"/>
                </a:solidFill>
                <a:latin typeface="Open Sans"/>
              </a:rPr>
              <a:t>9 / 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003E51"/>
                </a:solidFill>
                <a:latin typeface="Open Sans"/>
              </a:rPr>
              <a:t>LES QUATRE PILIERS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3504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Unité de coordination à mandat légal (ministère env.) qui possède l'inventaire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Points focaux sectoriels par ministère (Ouganda : un par ministère, formé)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Réseau + groupes de travail consolidant les apports (RCA : réseau ministères–université)</a:t>
            </a:r>
          </a:p>
          <a:p>
            <a:pPr algn="l" marL="237744" indent="-237744">
              <a:lnSpc>
                <a:spcPct val="102000"/>
              </a:lnSpc>
              <a:spcBef>
                <a:spcPts val="1000"/>
              </a:spcBef>
            </a:pPr>
            <a:r>
              <a:rPr sz="1400">
                <a:solidFill>
                  <a:srgbClr val="114A7D"/>
                </a:solidFill>
                <a:latin typeface="Open Sans"/>
              </a:rPr>
              <a:t>›  Appropriation + rétention des experts (Namibie : du consultant international au BTR1 national)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371600"/>
            <a:ext cx="5592927" cy="5029200"/>
          </a:xfrm>
          <a:prstGeom prst="roundRect">
            <a:avLst>
              <a:gd name="adj" fmla="val 4500"/>
            </a:avLst>
          </a:prstGeom>
          <a:solidFill>
            <a:srgbClr val="003E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371600"/>
            <a:ext cx="5592927" cy="54864"/>
          </a:xfrm>
          <a:prstGeom prst="rect">
            <a:avLst/>
          </a:prstGeom>
          <a:solidFill>
            <a:srgbClr val="62D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0751" y="1517904"/>
            <a:ext cx="5117439" cy="38404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Open Sans"/>
              </a:rPr>
              <a:t>TENDANCE PLATEFORMES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0751" y="2011680"/>
            <a:ext cx="5117439" cy="4242816"/>
          </a:xfrm>
          <a:prstGeom prst="rect">
            <a:avLst/>
          </a:prstGeom>
          <a:noFill/>
        </p:spPr>
        <p:txBody>
          <a:bodyPr wrap="square" lIns="36576" rIns="36576">
            <a:spAutoFit/>
          </a:bodyPr>
          <a:lstStyle/>
          <a:p>
            <a:pPr algn="l" marL="237744" indent="-237744">
              <a:lnSpc>
                <a:spcPct val="102000"/>
              </a:lnSpc>
              <a:spcBef>
                <a:spcPts val="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UNDP NCTP — bien public numérique open-source, accès par rôle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Outils MRV Ouganda / Kenya / Ghana — hébergés par le gouvernement, du district au national</a:t>
            </a:r>
          </a:p>
          <a:p>
            <a:pPr algn="l" marL="237744" indent="-237744">
              <a:lnSpc>
                <a:spcPct val="102000"/>
              </a:lnSpc>
              <a:spcBef>
                <a:spcPts val="1100"/>
              </a:spcBef>
            </a:pPr>
            <a:r>
              <a:rPr sz="1500">
                <a:solidFill>
                  <a:srgbClr val="FFFFFF"/>
                </a:solidFill>
                <a:latin typeface="Open Sans"/>
              </a:rPr>
              <a:t>›  C'est exactement le modèle proposé au Sénégal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