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Bienvenue à la dernière demi-journée. Hier, vous avez construit le système MRV sur le papier : ~75 indicateurs, onze institutions, le flux de données du terrain jusqu'au BTR. Aujourd'hui, nous le voyons vivre à l'écran. Le matin se divise en deux temps : M4, nous manipulons ensemble le tableau de bord — vous serez tour à tour saisisseur de ministère, validateur METE, puis observateur ; M5, nous traçons la route de la mise en œuvre réelle, les rôles, la fermeture des écarts de données et le relais avec l'UNIDO. À la fin, l'objectif est simple : vous repartez en sachant exécuter le cycle de rapportage, pas seulement le décrire.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 deuxième moitié des modules ferme la boucle de gouvernance. Le module 5 suit les 203 mesures — 16,3 milliards de dollars de coût d'investissement total — avec un statut que l'on met à jour à la main. Le module 6 affiche la matrice des onze institutions et le flux en cinq étapes que vous avez construit hier. Le module 7 chiffre le coût du système MRV lui-même : 23,1 millions de dollars indicatifs en sept composantes — et rappelez-vous, suivre l'appui n'est pas optionnel, c'est ce qui rend notre demande conditionnelle crédible auprès des bailleurs. Enfin le module 8 produit les tableaux CRT, le format exact que la CCNUCC attend. Chaque secteur a sa case : l'énergie en CRT 1, l'IPPU en CRT 2, et ainsi de suite.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Avant l'exercice, fixons les trois personnages, parce que vous allez tous les incarner. Premier rôle : l'éditeur de secteur — un point focal de ministère qui ne touche qu'à son secteur, et seulement quand la période est ouverte. Deuxième rôle : le validateur METE — il voit tout, approuve ou rejette avec un motif, ouvre et clôture les périodes, et déclenche l'export. Troisième rôle : l'observateur — ECF, un partenaire, un collègue — qui ne voit que ce qui est validé, jamais les brouillons. Ces trois rôles ne sont pas des étiquettes décoratives : ils sont appliqués techniquement par le système, ligne par ligne. Dans dix minutes, vous serez successivement les trois.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la règle d'or de tout le système, et c'est conceptuellement la diapositive la plus importante de M4. Une donnée traverse quatre états : brouillon, soumis, validé — ou rejeté, auquel cas elle revient éditable chez l'auteur, avec le motif de METE. Et la règle absolue : seul « validé » compte. Un brouillon ou une donnée soumise mais pas encore validée s'affiche partout comme « provisoire » — jamais comme un progrès officiel, jamais dans l'export CRT. C'est ce qui protège l'intégrité du rapport national : aucun chiffre ne devient officiel sans que METE l'ait validé, et chaque validation laisse une trace que personne ne peut effacer. C'est exactement le principe TACCC — la transparence — rendu opérationnel.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la sortie qui justifie tout le reste : l'export CRT, le format exact attendu par la CCNUCC. La règle de traçabilité est absolue : chaque cellule du tableau CRT remonte soit à une saisie validée, soit à une valeur de référence du modèle — jamais à un chiffre inventé. Notez la cartographie : l'énergie va en CRT 1, et le transport aussi, parce que le transport est à l'intérieur de l'énergie, en 1.A.3 — il n'y a pas de cinquième secteur transport. L'AFOLU se scinde en CRT 3 et 4. Et rappelez-vous la distinction d'hier : l'ICTU (décision 4) décrit la NDC en amont ; le CRT et les MPG (décision 18) décrivent comment on rend compte en aval. Le BTR sort tous les deux ans et part en revue technique.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Mettons le tableau de bord dans le calendrier réel. Tous les deux ans, le cycle tourne : METE ouvre une période, les ministères saisissent, METE valide, clôture, on exporte au format CRT, et le BTR part en revue technique non punitive à la CCNUCC. Le tableau de bord n'est pas un objet de démonstration : c'est l'outil qui fabrique le BTR, en gardant chaque chiffre traçable et chaque validation auditée. Et la grande économie d'effort, c'est le principe « réutiliser une fois, rapporter plusieurs fois » : le même inventaire bien construit sert pour le rapport d'inventaire national, le suivi de la NDC et le Bilan mondial. On ne refait pas le travail trois fois.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À vous de jouer. En binôme, vous allez parcourir la boucle entière huit étapes durant. Commencez en éditeur Énergie : saisissez une valeur, gardez-la en brouillon, puis soumettez. Passez en METE : trouvez-la dans la file et — exprès — rejetez-la avec un commentaire, pour voir le mécanisme de correction. Retour en éditeur : corrigez, re-soumettez. METE : approuvez, puis clôturez la période. Ouvrez la Vue d'ensemble : votre valeur validée s'y reflète maintenant. Exportez en CRT. Et terminez en observateur : vérifiez que vous voyez le validé mais que les écrans de saisie et de validation vous sont fermés. Le but n'est pas de cliquer ; c'est de sentir que la supervision est réelle et que l'isolement des secteurs est réel. Vingt minutes — je circule.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Faisons le bilan de ce que vous venez de vivre, pas de ce que je vous ai dit. Premièrement, l'isolement des secteurs : personne en persona Énergie n'a jamais vu l'agriculture — ce n'est pas une politesse, c'est appliqué par la base de données. Deuxièmement, le rejet est une aide, pas une punition : la donnée revient avec un motif. Troisièmement, seul le validé compte — vous l'avez vu n'apparaître dans la Vue d'ensemble qu'après l'approbation de METE. Quatrièmement, l'audit : chaque validation a laissé une trace. Cinquièmement, l'observateur n'a jamais vu vos brouillons. Maintenant une question pour la salle, parce qu'elle prépare M5 : dans votre ministère, quelle étape de ce cycle bloque le plus aujourd'hui — la collecte ? la validation ? Gardez votre réponse, nous y revenons.</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Reprenons nos cinq objectifs d'ouverture. Les cinq fonctions d'une bonne plateforme : vues, et reconnues dans le démonstrateur. Les deux barrières d'accès : périmètre contre identité, clarifiées. La boucle complète : vous l'avez exécutée vous-mêmes. La traçabilité jusqu'au CRT : faite, à l'étape sept. Et pourquoi seul le validé est officiel : démontré et ressenti. Cinq sur cinq. Mais savoir faire tourner l'outil ne suffit pas si personne ne le fait tourner l'an prochain. C'est tout l'objet de M5 : passer de la formation à l'institution permanente.</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M5 est plus stratégique que technique — c'est aussi le moment où la direction de METE est la plus concernée. Cinq objectifs. D'abord vous situer sur la route : où nous en sommes, ce qui reste. Ensuite ancrer votre rôle écrit, pas un rôle implicite. Puis regarder en face les écarts de données que nous n'avons pas comblés — honnêtement, avec un responsable pour chacun. Comprendre comment l'UNIDO prend le relais sans tout refaire. Et enfin repartir avec une liste d'actions datées. L'esprit de M5 tient en une phrase : un système MRV qui dépend d'un projet meurt avec le projet ; on construit pour l'institution.</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Avant de regarder notre propre route, un détour par ce que la pratique internationale a appris à ses dépens. La faiblesse récurrente des systèmes MRV dans nos pays n'est pas technique — c'est la fragmentation des données, le budget qui s'arrête, et surtout la perte des gens formés entre deux cycles de rapportage. Le remède n'est jamais « un meilleur logiciel ». C'est : une unité de coordination avec un mandat légal qui possède l'inventaire ; des points focaux nommés dans chaque ministère ; des accords de partage de données écrits ; et une formation de formateurs pour que, quand quelqu'un part, la compétence reste. C'est exactement cette grille que nous appliquons au Sénégal dans les diapositives suivantes.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Cinq objectifs, tous vérifiables avant la pause. Je ne veux pas que vous reteniez une interface — les interfaces changent. Je veux que vous reteniez le modèle d'exploitation : qui saisit, qui valide, ce qui devient officiel, et comment cela ressort en format CCNUCC. Gardez ces cinq points en tête ; à la diapositive de récapitulatif, nous les cocherons un par un.</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la route, en quatre jalons honnêtes. Le premier est fait : pendant cet atelier, vous avez vu le modèle d'exploitation tourner de bout en bout avec des données vérifiées. Le deuxième est imminent et technique : re-extraire les données du tableau de bord depuis le modèle v119 et faire confirmer par QA que ce qui s'affiche égale le modèle — j'y reviens à la fin pour les facilitateurs. Le troisième est le grand chantier : la mise en production — un compte par ministère, le durcissement, l'ingestion en temps réel — et il appartient à l'UNIDO, à partir de juin 2026. Le quatrième est la vie normale : METE pilote le cycle, le BTR sort tous les deux ans. Soyons clairs sur le partage : nous prouvons le modèle, l'UNIDO construit la production en s'appuyant dessus.</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Regardez cette matrice comme un contrat, pas comme un organigramme. Onze institutions, et chaque ligne dit trois choses : qui, quelle donnée, à quelle fréquence. METE valide et compile ; la DCCTEFV coordonne techniquement ; la SENELEC donne la production et le facteur d'émission du réseau chaque trimestre ; la DEFCCS donne le reboisement et les mangroves chaque année — et c'est cette même DEFCCS avec qui le point sur le taux des mangroves reste ouvert. L'ANSD donne la population et le PIB ; le ministère des Finances suit les décaissements JETP — la Phase 1 uniquement. La leçon de la diapositive précédente s'applique ici : pour que ces flux survivent à un changement de personne, il faut un MOU écrit, pas une promesse verbale. Trouvez votre ligne ; c'est votre engagement.</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l'une des diapositives qui vous diront que ce système est honnête. Tout cadre MRV a des trous ; un bon cadre les nomme au lieu de les masquer. Quatre écarts documentés s'affichent « en attente » dans le tableau de bord : la cible de résultat du transport, et trois indicateurs des marchés carbone qui attendent les données des projets Article 6 de El Hadji Mbaye. À côté, deux items structurels. Le premier, le plus délicat : le taux de séquestration des mangroves. Le modèle et la DEFCCS ne sont pas d'accord sur la classification — terres forestières ou zones humides — ce qui change le plafond du taux. Soyons parfaitement clairs : ce désaccord est ouvert, il est affiché « en attente », et nous ne le tranchons pas ici ; c'est un dialogue technique DEFCCS–modèle. Le second : la répartition de l'enveloppe MRV, indicative, à confirmer avec METE. L'important : chaque trou a un nom et un responsable.</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Question naturelle après un atelier : « et après vous ? » La réponse est : l'UNIDO, à partir de juin 2026, et de façon séquentielle. Le mot « séquentiel » est important : l'UNIDO ne recommence pas à zéro et ne redessine pas le cadre. Elle prend ce que HEAT a prouvé — le cadre, le démonstrateur, le modèle d'exploitation, et un schéma de base de données conçu pour être extrait proprement d'une seule commande — et elle le durcit en plateforme de production : un compte par ministère, les niveaux de service, l'ingestion temps réel, et le câblage des indicateurs restants au-delà des trente du démonstrateur. Un point rassurant pour vous : METE reste le point focal national d'un bout à l'autre. Ce que vous avez appris ce matin ne change pas avec le relais.</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 système MRV n'est pas gratuit, et le passer sous silence serait malhonnête. Le cadre chiffre son propre coût à environ 23,1 millions de dollars, indicatifs, en sept composantes. La plus grosse, cinq millions, c'est la plateforme nationale elle-même — celle que l'UNIDO durcira. Quatre millions pour numériser le suivi forestier de la DEFCCS, trois et demi pour le MRV de l'adaptation santé, quatre pour l'infrastructure de données des secteurs, trois pour la formation, deux pour l'assistance technique, et un et demi pour le registre des marchés carbone. Deux précautions d'honnêteté : ces chiffres sont indicatifs, et la répartition exacte — par exemple déchets seuls contre national — reste à confirmer avec METE. C'est exactement ce que le module 7 du tableau de bord rend visible et suivable.</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 de diapositive de clôture vague : voici une liste avec des noms et des dates. Cette semaine, chacun confirme sa ligne dans la matrice et sa fréquence. METE et la DCCTEFV engagent les MOU de partage de données — c'est l'assurance-vie du système. HEAT et METE font la re-extraction v119 et le sign-off QA avant toute mise en production. Le transfert vers l'UNIDO démarre en juin. Les responsables nommés ferment leurs écarts documentés au fil du cycle BTR. Le dialogue mangroves DEFCCS–modèle continue, ouvert. Et METE ouvrira, quand elle le décidera, la première période de rapportage de routine. La phrase à retenir : l'outil et le cadre existent ; ce qui reste, c'est de l'exécution institutionnelle, et cette exécution, c'est vous.</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Côté participants, on coche les cinq objectifs de M5 : feuille de route, rôles, écarts, relais UNIDO, prochaines étapes — tout est couvert. Le reste de cette diapositive est une note pour les facilitateurs, pas pour la salle. Avant la session, il faut re-extraire les données du tableau de bord depuis le modèle v119, parce que le seed du dépôt est encore en v118. Bonne nouvelle : nous avons vérifié cellule par cellule que les chiffres sont déjà alignés — c'est donc un rafraîchissement de provenance, pas un changement de chiffres. Mais il faut quand même l'exécuter et le faire confirmer par QA, sinon on risque un écart silencieux. Et attention au bug connu : le script ne mappe pas le secteur « transversal », ses trois mesures retombent par défaut dans l'énergie — à corriger pendant la re-extraction.</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Fermons la boucle de la journée et de l'atelier. Ce matin, vous ne saviez peut-être que regarder un tableau de bord. Maintenant, vous savez le faire tourner : lire la Vue d'ensemble et expliquer pourquoi 2035 conditionnel est aligné ; exécuter la boucle saisir-valider-exporter ; tracer un chiffre jusqu'au CRT ; nommer votre rôle et votre obligation de données ; et situer le relais avec l'UNIDO. Nous avons commencé par une seule question, celle qui est inscrite sur la page d'accueil du système : faisons-nous ce que nous avons promis ? Vous repartez avec la capacité d'y répondre honnêtement, de le prouver avec des données validées et traçables, et de le rapporter au format que le monde attend. Merci.</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Cette annexe reste affichée à la pause pour ceux qui veulent vérifier. À gauche, le glossaire bilingue de tous les sigles de la journée — ETF, BTR, CRT, ICTU, MPG, TACCC, et les notions techniques comme RLS. À droite, la traçabilité : chaque chiffre montré ce matin renvoie à sa cellule dans le modèle v119, ou, pour les figures de niveau rapport comme l'enveloppe MRV, à sa source documentaire avec la mention « indicatif ». C'est l'incarnation du premier principe TACCC, la transparence : si vous ne pouvez pas remonter à la source, le chiffre ne s'affiche pas — il reste « en attente ».</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Beaucoup pensent « plateforme MRV = base de données des émissions ». C'est faux et c'est dangereux : une base de données ne dit pas qui a le droit de saisir quoi, ni qui a validé. Une bonne plateforme fait cinq choses. Retenez surtout l'accès par rôle et la piste d'audit — ce sont elles qui transforment un fichier partagé en un système où la supervision de METE est réelle et opposable. La référence internationale, c'est la plateforme open source du PNUD : ces cinq fonctions y sont, et notre démonstrateur les reproduit.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 Sénégal n'invente rien d'exotique : l'Ouganda héberge déjà sa plateforme dans son ministère, avec des points focaux qui saisissent jusqu'au district ; le Kenya et le Ghana ont fait pareil. La RCA, l'un des premiers PMA à soumettre un BTR, a bâti un réseau national et une équipe MRV dédiée. La Namibie a transféré la compétence des consultants vers ses propres experts. Le fil rouge de tous ces cas, et l'avertissement le plus important de la matinée : un système MRV qui dépend d'un projet meurt avec le projet. Ce que nous construisons doit être porté par une institution, pas par un contrat.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Petite mais cruciale distinction, souvent confondue. La première barrière, Cloudflare Access, est le périmètre : elle dit simplement si vous pouvez ouvrir le site — c'est la porte de l'immeuble. La seconde, l'authentification par rôle, est l'identité : une fois entré, elle décide ce que vous pouvez lire ou écrire — c'est la clé de votre bureau. Un saisisseur de l'énergie n'ouvre pas les saisies de l'agriculture ; un observateur ne voit que le « validé ». Un simple mot de passe partagé donnerait la porte d'entrée à tout le monde sans clé de bureau — donc aucune supervision réelle. Retenez : périmètre ≠ identité.</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le démonstrateur en direct. Tout le système tient en une phrase, et c'est littéralement le bandeau de la page d'accueil : « Faisons-nous ce que nous avons promis ? » Toute la chaîne sert à y répondre honnêtement : les ministères saisissent leurs données, METE valide en tant que point focal national, on suit contre les cibles de la NDC, et on exporte au format CCNUCC. Un mot sur les rôles entre nous et l'UNIDO : HEAT conçoit le cadre et prouve qu'il fonctionne de bout en bout avec des données vérifiées ; l'UNIDO le durcit en plateforme de production à partir de juin. L'UNIDO bâtit sur ce design, elle ne recommence pas.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la carte de la matinée. Huit modules, mais ne les voyez pas comme huit pages séparées : voyez une seule chaîne. Les modules 1 et 2 lisent le modèle v119 — santé, cibles, indicateurs. Les modules 3 et 4 sont le cœur opérationnel : la saisie par le ministère, la validation par METE. Le module 5 suit l'avancement des mesures, le 6 montre qui fait quoi, le 7 le financement du système lui-même, le 8 produit le format CCNUCC. Une honnêteté importante : le cadre conçu compte ~75 indicateurs ; le démonstrateur en câble 30, choisis pour couvrir tous les secteurs et toute la chaîne. Nous ne prétendons pas que les 75 sont déjà en ligne — c'est précisément le travail d'opérationnalisation de l'UNIDO.</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 module 1 n'est pas une jolie image : c'est le modèle v119 lu en direct. Chaque chiffre à l'écran remonte à une cellule de l'onglet 3_Sector_Totals. Lisez la ligne la plus importante : 2035 conditionnel, 15,71 contre une cible de 15,75 — aligné, à 40 000 tonnes près. C'est le cœur de la promesse du Sénégal et il tient, à condition d'obtenir le financement international. Notez aussi l'honnêteté du tableau : 2030 inconditionnel est à +0,15 au-dessus, on l'affiche en jaune, on ne le cache pas. Et l'AFOLU dépend du taux de séquestration des mangroves, qui fait l'objet d'un désaccord ouvert entre le modèle et la DEFCCS — il est marqué « en attente », nous ne le tranchons pas dans cette salle.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Ces trois modules sont l'usine. Le module 2 montre l'état de chaque indicateur par secteur, avec son statut. Le module 3 est l'écran du saisisseur de ministère : il ne peut écrire que pour son secteur et seulement quand la période est ouverte — regardez, en persona Énergie, l'agriculture n'apparaît même pas. Le module 4 est l'écran de METE : la file de toutes les saisies soumises, à approuver ou à rejeter avec un commentaire. C'est exactement la différence dont nous parlions : ce n'est pas un fichier où tout le monde écrit ; c'est un système où chacun a sa place et où METE supervise réellement. Et chaque action de validation laisse une trace que l'on ne peut pas effacer.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9997135" y="365760"/>
            <a:ext cx="1828800" cy="555498"/>
          </a:xfrm>
          <a:prstGeom prst="rect">
            <a:avLst/>
          </a:prstGeom>
        </p:spPr>
      </p:pic>
      <p:sp>
        <p:nvSpPr>
          <p:cNvPr id="5" name="TextBox 4"/>
          <p:cNvSpPr txBox="1"/>
          <p:nvPr/>
        </p:nvSpPr>
        <p:spPr>
          <a:xfrm>
            <a:off x="566928" y="1188720"/>
            <a:ext cx="10058400" cy="310896"/>
          </a:xfrm>
          <a:prstGeom prst="rect">
            <a:avLst/>
          </a:prstGeom>
          <a:noFill/>
        </p:spPr>
        <p:txBody>
          <a:bodyPr wrap="square" anchor="t" lIns="36576" rIns="36576" tIns="18288" bIns="18288">
            <a:spAutoFit/>
          </a:bodyPr>
          <a:lstStyle/>
          <a:p>
            <a:pPr algn="l"/>
            <a:r>
              <a:rPr sz="1300" b="1" i="0">
                <a:solidFill>
                  <a:srgbClr val="00953C"/>
                </a:solidFill>
                <a:latin typeface="Open Sans"/>
              </a:rPr>
              <a:t>RENFORCEMENT DES CAPACITÉS · JOUR 3 (DEMI-JOURNÉE)</a:t>
            </a:r>
          </a:p>
        </p:txBody>
      </p:sp>
      <p:sp>
        <p:nvSpPr>
          <p:cNvPr id="6" name="TextBox 5"/>
          <p:cNvSpPr txBox="1"/>
          <p:nvPr/>
        </p:nvSpPr>
        <p:spPr>
          <a:xfrm>
            <a:off x="566928" y="1591056"/>
            <a:ext cx="10789920" cy="1097280"/>
          </a:xfrm>
          <a:prstGeom prst="rect">
            <a:avLst/>
          </a:prstGeom>
          <a:noFill/>
        </p:spPr>
        <p:txBody>
          <a:bodyPr wrap="square" anchor="t" lIns="36576" rIns="36576" tIns="18288" bIns="18288">
            <a:spAutoFit/>
          </a:bodyPr>
          <a:lstStyle/>
          <a:p>
            <a:pPr algn="l"/>
            <a:r>
              <a:rPr sz="3400" b="1" i="0">
                <a:solidFill>
                  <a:srgbClr val="FFFFFF"/>
                </a:solidFill>
                <a:latin typeface="Open Sans"/>
              </a:rPr>
              <a:t>Jour 3 (demi-journée) — de la mesure à la mise en œuvre</a:t>
            </a:r>
          </a:p>
        </p:txBody>
      </p:sp>
      <p:sp>
        <p:nvSpPr>
          <p:cNvPr id="7" name="Rectangle 6"/>
          <p:cNvSpPr/>
          <p:nvPr/>
        </p:nvSpPr>
        <p:spPr>
          <a:xfrm>
            <a:off x="566928" y="2779776"/>
            <a:ext cx="3840480" cy="4572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66928" y="2926080"/>
            <a:ext cx="10424160" cy="768096"/>
          </a:xfrm>
          <a:prstGeom prst="rect">
            <a:avLst/>
          </a:prstGeom>
          <a:noFill/>
        </p:spPr>
        <p:txBody>
          <a:bodyPr wrap="square" anchor="t" lIns="36576" rIns="36576" tIns="18288" bIns="18288">
            <a:spAutoFit/>
          </a:bodyPr>
          <a:lstStyle/>
          <a:p>
            <a:pPr algn="l">
              <a:lnSpc>
                <a:spcPct val="105000"/>
              </a:lnSpc>
            </a:pPr>
            <a:r>
              <a:rPr sz="1800" b="1" i="0">
                <a:solidFill>
                  <a:srgbClr val="FFFFFF"/>
                </a:solidFill>
                <a:latin typeface="Open Sans"/>
              </a:rPr>
              <a:t>Le tableau de bord MRV transforme nos engagements NDC en un rapport vérifiable — et nous le prenons en main aujourd'hui</a:t>
            </a:r>
          </a:p>
        </p:txBody>
      </p:sp>
      <p:sp>
        <p:nvSpPr>
          <p:cNvPr id="9" name="TextBox 8"/>
          <p:cNvSpPr txBox="1"/>
          <p:nvPr/>
        </p:nvSpPr>
        <p:spPr>
          <a:xfrm>
            <a:off x="566928" y="3840480"/>
            <a:ext cx="8046720" cy="1554480"/>
          </a:xfrm>
          <a:prstGeom prst="rect">
            <a:avLst/>
          </a:prstGeom>
          <a:noFill/>
        </p:spPr>
        <p:txBody>
          <a:bodyPr wrap="square" lIns="36576" rIns="36576">
            <a:spAutoFit/>
          </a:bodyPr>
          <a:lstStyle/>
          <a:p>
            <a:pPr algn="l" marL="237744" indent="-237744">
              <a:lnSpc>
                <a:spcPct val="104000"/>
              </a:lnSpc>
              <a:spcBef>
                <a:spcPts val="0"/>
              </a:spcBef>
            </a:pPr>
            <a:r>
              <a:rPr sz="1500">
                <a:solidFill>
                  <a:srgbClr val="BFC5D1"/>
                </a:solidFill>
                <a:latin typeface="Open Sans"/>
              </a:rPr>
              <a:t>›  Atelier de renforcement des capacités · NDC 3.0 du Sénégal</a:t>
            </a:r>
          </a:p>
          <a:p>
            <a:pPr algn="l" marL="237744" indent="-237744">
              <a:lnSpc>
                <a:spcPct val="104000"/>
              </a:lnSpc>
              <a:spcBef>
                <a:spcPts val="800"/>
              </a:spcBef>
            </a:pPr>
            <a:r>
              <a:rPr sz="1500">
                <a:solidFill>
                  <a:srgbClr val="BFC5D1"/>
                </a:solidFill>
                <a:latin typeface="Open Sans"/>
              </a:rPr>
              <a:t>›  Module M4 — Le tableau de bord MRV (pratique)</a:t>
            </a:r>
          </a:p>
          <a:p>
            <a:pPr algn="l" marL="237744" indent="-237744">
              <a:lnSpc>
                <a:spcPct val="104000"/>
              </a:lnSpc>
              <a:spcBef>
                <a:spcPts val="800"/>
              </a:spcBef>
            </a:pPr>
            <a:r>
              <a:rPr sz="1500">
                <a:solidFill>
                  <a:srgbClr val="BFC5D1"/>
                </a:solidFill>
                <a:latin typeface="Open Sans"/>
              </a:rPr>
              <a:t>›  Module M5 — De la formation à la mise en œuvre &amp; le relais</a:t>
            </a:r>
          </a:p>
          <a:p>
            <a:pPr algn="l" marL="237744" indent="-237744">
              <a:lnSpc>
                <a:spcPct val="104000"/>
              </a:lnSpc>
              <a:spcBef>
                <a:spcPts val="800"/>
              </a:spcBef>
            </a:pPr>
            <a:r>
              <a:rPr sz="1500">
                <a:solidFill>
                  <a:srgbClr val="BFC5D1"/>
                </a:solidFill>
                <a:latin typeface="Open Sans"/>
              </a:rPr>
              <a:t>›  Public : METE / DEEC + points focaux sectoriels · Dakar</a:t>
            </a:r>
          </a:p>
        </p:txBody>
      </p:sp>
      <p:sp>
        <p:nvSpPr>
          <p:cNvPr id="10" name="Rectangle 9"/>
          <p:cNvSpPr/>
          <p:nvPr/>
        </p:nvSpPr>
        <p:spPr>
          <a:xfrm>
            <a:off x="228600" y="5760720"/>
            <a:ext cx="119630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66928" y="5870448"/>
            <a:ext cx="7315200" cy="310896"/>
          </a:xfrm>
          <a:prstGeom prst="rect">
            <a:avLst/>
          </a:prstGeom>
          <a:noFill/>
        </p:spPr>
        <p:txBody>
          <a:bodyPr wrap="square" anchor="t" lIns="36576" rIns="36576" tIns="18288" bIns="18288">
            <a:spAutoFit/>
          </a:bodyPr>
          <a:lstStyle/>
          <a:p>
            <a:pPr algn="l"/>
            <a:r>
              <a:rPr sz="1200" b="0" i="0">
                <a:solidFill>
                  <a:srgbClr val="BFC5D1"/>
                </a:solidFill>
                <a:latin typeface="Open Sans"/>
              </a:rPr>
              <a:t>ECF-SEN-NDC03  ·  Jour 3 (demi-journée)  ·  Dakar</a:t>
            </a:r>
          </a:p>
        </p:txBody>
      </p:sp>
      <p:sp>
        <p:nvSpPr>
          <p:cNvPr id="12" name="Rounded Rectangle 11"/>
          <p:cNvSpPr/>
          <p:nvPr/>
        </p:nvSpPr>
        <p:spPr>
          <a:xfrm>
            <a:off x="8223199" y="5674578"/>
            <a:ext cx="3602736" cy="817662"/>
          </a:xfrm>
          <a:prstGeom prst="roundRect">
            <a:avLst>
              <a:gd name="adj" fmla="val 12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13" name="Picture 12" descr="mete-2050pathway-iki-heat.png"/>
          <p:cNvPicPr>
            <a:picLocks noChangeAspect="1"/>
          </p:cNvPicPr>
          <p:nvPr/>
        </p:nvPicPr>
        <p:blipFill>
          <a:blip r:embed="rId3"/>
          <a:stretch>
            <a:fillRect/>
          </a:stretch>
        </p:blipFill>
        <p:spPr>
          <a:xfrm>
            <a:off x="8332927" y="5784306"/>
            <a:ext cx="3383280" cy="598206"/>
          </a:xfrm>
          <a:prstGeom prst="rect">
            <a:avLst/>
          </a:prstGeom>
        </p:spPr>
      </p:pic>
      <p:sp>
        <p:nvSpPr>
          <p:cNvPr id="14" name="Rectangle 13"/>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16" name="TextBox 15"/>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 / 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modules 5 à 8</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600" b="1" i="0">
                <a:solidFill>
                  <a:srgbClr val="FFFFFF"/>
                </a:solidFill>
                <a:latin typeface="Open Sans"/>
              </a:rPr>
              <a:t>Modules 5 à 8 — suivre les mesures, nommer les responsables, financer le système, sortir le format CCNUCC</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10 / 28</a:t>
            </a:r>
          </a:p>
        </p:txBody>
      </p:sp>
      <p:graphicFrame>
        <p:nvGraphicFramePr>
          <p:cNvPr id="10" name="Table 9"/>
          <p:cNvGraphicFramePr>
            <a:graphicFrameLocks noGrp="1"/>
          </p:cNvGraphicFramePr>
          <p:nvPr/>
        </p:nvGraphicFramePr>
        <p:xfrm>
          <a:off x="365760" y="1280160"/>
          <a:ext cx="11460174" cy="2103120"/>
        </p:xfrm>
        <a:graphic>
          <a:graphicData uri="http://schemas.openxmlformats.org/drawingml/2006/table">
            <a:tbl>
              <a:tblPr>
                <a:tableStyleId>{5C22544A-7EE6-4342-B048-85BDC9FD1C3A}</a:tableStyleId>
              </a:tblPr>
              <a:tblGrid>
                <a:gridCol w="2521238"/>
                <a:gridCol w="4584070"/>
                <a:gridCol w="4354866"/>
              </a:tblGrid>
              <a:tr h="420624">
                <a:tc>
                  <a:txBody>
                    <a:bodyPr wrap="square"/>
                    <a:lstStyle/>
                    <a:p>
                      <a:pPr algn="l"/>
                      <a:r>
                        <a:rPr sz="1200" b="1">
                          <a:solidFill>
                            <a:srgbClr val="FFFFFF"/>
                          </a:solidFill>
                          <a:latin typeface="Open Sans"/>
                        </a:rPr>
                        <a:t>Module</a:t>
                      </a:r>
                    </a:p>
                  </a:txBody>
                  <a:tcPr marL="64008" marR="64008" marT="9144" marB="9144" anchor="ctr">
                    <a:solidFill>
                      <a:srgbClr val="003E51"/>
                    </a:solidFill>
                  </a:tcPr>
                </a:tc>
                <a:tc>
                  <a:txBody>
                    <a:bodyPr wrap="square"/>
                    <a:lstStyle/>
                    <a:p>
                      <a:pPr algn="l"/>
                      <a:r>
                        <a:rPr sz="1200" b="1">
                          <a:solidFill>
                            <a:srgbClr val="FFFFFF"/>
                          </a:solidFill>
                          <a:latin typeface="Open Sans"/>
                        </a:rPr>
                        <a:t>Ce qu'il fait</a:t>
                      </a:r>
                    </a:p>
                  </a:txBody>
                  <a:tcPr marL="64008" marR="64008" marT="9144" marB="9144" anchor="ctr">
                    <a:solidFill>
                      <a:srgbClr val="003E51"/>
                    </a:solidFill>
                  </a:tcPr>
                </a:tc>
                <a:tc>
                  <a:txBody>
                    <a:bodyPr wrap="square"/>
                    <a:lstStyle/>
                    <a:p>
                      <a:pPr algn="l"/>
                      <a:r>
                        <a:rPr sz="1200" b="1">
                          <a:solidFill>
                            <a:srgbClr val="FFFFFF"/>
                          </a:solidFill>
                          <a:latin typeface="Open Sans"/>
                        </a:rPr>
                        <a:t>Chiffre v119 clé</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5 · Mesures</a:t>
                      </a:r>
                    </a:p>
                  </a:txBody>
                  <a:tcPr marL="64008" marR="64008" marT="9144" marB="9144" anchor="ctr">
                    <a:solidFill>
                      <a:srgbClr val="FFFFFF"/>
                    </a:solidFill>
                  </a:tcPr>
                </a:tc>
                <a:tc>
                  <a:txBody>
                    <a:bodyPr wrap="square"/>
                    <a:lstStyle/>
                    <a:p>
                      <a:pPr algn="l"/>
                      <a:r>
                        <a:rPr sz="1200" b="0">
                          <a:solidFill>
                            <a:srgbClr val="114A7D"/>
                          </a:solidFill>
                          <a:latin typeface="Open Sans"/>
                        </a:rPr>
                        <a:t>Statut de mise en œuvre éditable + barre de progrès</a:t>
                      </a:r>
                    </a:p>
                  </a:txBody>
                  <a:tcPr marL="64008" marR="64008" marT="9144" marB="9144" anchor="ctr">
                    <a:solidFill>
                      <a:srgbClr val="FFFFFF"/>
                    </a:solidFill>
                  </a:tcPr>
                </a:tc>
                <a:tc>
                  <a:txBody>
                    <a:bodyPr wrap="square"/>
                    <a:lstStyle/>
                    <a:p>
                      <a:pPr algn="l"/>
                      <a:r>
                        <a:rPr sz="1200" b="0">
                          <a:solidFill>
                            <a:srgbClr val="114A7D"/>
                          </a:solidFill>
                          <a:latin typeface="Open Sans"/>
                        </a:rPr>
                        <a:t>203 mesures · 16,29 Md USD CIT (16_Measures)</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6 · Institutions</a:t>
                      </a:r>
                    </a:p>
                  </a:txBody>
                  <a:tcPr marL="64008" marR="64008" marT="9144" marB="9144" anchor="ctr">
                    <a:solidFill>
                      <a:srgbClr val="E6E9EE"/>
                    </a:solidFill>
                  </a:tcPr>
                </a:tc>
                <a:tc>
                  <a:txBody>
                    <a:bodyPr wrap="square"/>
                    <a:lstStyle/>
                    <a:p>
                      <a:pPr algn="l"/>
                      <a:r>
                        <a:rPr sz="1200" b="0">
                          <a:solidFill>
                            <a:srgbClr val="114A7D"/>
                          </a:solidFill>
                          <a:latin typeface="Open Sans"/>
                        </a:rPr>
                        <a:t>Matrice de responsabilité + flux 5 étapes</a:t>
                      </a:r>
                    </a:p>
                  </a:txBody>
                  <a:tcPr marL="64008" marR="64008" marT="9144" marB="9144" anchor="ctr">
                    <a:solidFill>
                      <a:srgbClr val="E6E9EE"/>
                    </a:solidFill>
                  </a:tcPr>
                </a:tc>
                <a:tc>
                  <a:txBody>
                    <a:bodyPr wrap="square"/>
                    <a:lstStyle/>
                    <a:p>
                      <a:pPr algn="l"/>
                      <a:r>
                        <a:rPr sz="1200" b="0">
                          <a:solidFill>
                            <a:srgbClr val="114A7D"/>
                          </a:solidFill>
                          <a:latin typeface="Open Sans"/>
                        </a:rPr>
                        <a:t>11 institutions ; Collecte → Validation → Agrégation → Compilation → Vérification</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7 · Financement &amp; appui</a:t>
                      </a:r>
                    </a:p>
                  </a:txBody>
                  <a:tcPr marL="64008" marR="64008" marT="9144" marB="9144" anchor="ctr">
                    <a:solidFill>
                      <a:srgbClr val="FFFFFF"/>
                    </a:solidFill>
                  </a:tcPr>
                </a:tc>
                <a:tc>
                  <a:txBody>
                    <a:bodyPr wrap="square"/>
                    <a:lstStyle/>
                    <a:p>
                      <a:pPr algn="l"/>
                      <a:r>
                        <a:rPr sz="1200" b="0">
                          <a:solidFill>
                            <a:srgbClr val="114A7D"/>
                          </a:solidFill>
                          <a:latin typeface="Open Sans"/>
                        </a:rPr>
                        <a:t>Enveloppe du système MRV + principes TACCC</a:t>
                      </a:r>
                    </a:p>
                  </a:txBody>
                  <a:tcPr marL="64008" marR="64008" marT="9144" marB="9144" anchor="ctr">
                    <a:solidFill>
                      <a:srgbClr val="FFFFFF"/>
                    </a:solidFill>
                  </a:tcPr>
                </a:tc>
                <a:tc>
                  <a:txBody>
                    <a:bodyPr wrap="square"/>
                    <a:lstStyle/>
                    <a:p>
                      <a:pPr algn="l"/>
                      <a:r>
                        <a:rPr sz="1200" b="0">
                          <a:solidFill>
                            <a:srgbClr val="114A7D"/>
                          </a:solidFill>
                          <a:latin typeface="Open Sans"/>
                        </a:rPr>
                        <a:t>23,1 M USD indicatif · 7 composantes</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8 · Export CRT → BTR</a:t>
                      </a:r>
                    </a:p>
                  </a:txBody>
                  <a:tcPr marL="64008" marR="64008" marT="9144" marB="9144" anchor="ctr">
                    <a:solidFill>
                      <a:srgbClr val="E6E9EE"/>
                    </a:solidFill>
                  </a:tcPr>
                </a:tc>
                <a:tc>
                  <a:txBody>
                    <a:bodyPr wrap="square"/>
                    <a:lstStyle/>
                    <a:p>
                      <a:pPr algn="l"/>
                      <a:r>
                        <a:rPr sz="1200" b="0">
                          <a:solidFill>
                            <a:srgbClr val="114A7D"/>
                          </a:solidFill>
                          <a:latin typeface="Open Sans"/>
                        </a:rPr>
                        <a:t>Tableaux CRT 1–5 ; CSV + JSON ; cellule traçable</a:t>
                      </a:r>
                    </a:p>
                  </a:txBody>
                  <a:tcPr marL="64008" marR="64008" marT="9144" marB="9144" anchor="ctr">
                    <a:solidFill>
                      <a:srgbClr val="E6E9EE"/>
                    </a:solidFill>
                  </a:tcPr>
                </a:tc>
                <a:tc>
                  <a:txBody>
                    <a:bodyPr wrap="square"/>
                    <a:lstStyle/>
                    <a:p>
                      <a:pPr algn="l"/>
                      <a:r>
                        <a:rPr sz="1200" b="0">
                          <a:solidFill>
                            <a:srgbClr val="114A7D"/>
                          </a:solidFill>
                          <a:latin typeface="Open Sans"/>
                        </a:rPr>
                        <a:t>Énergie→CRT 1 · IPPU→CRT 2 · AFOLU→CRT 3+4 · Déchets→CRT 5</a:t>
                      </a:r>
                    </a:p>
                  </a:txBody>
                  <a:tcPr marL="64008" marR="64008" marT="9144" marB="9144" anchor="ctr">
                    <a:solidFill>
                      <a:srgbClr val="E6E9EE"/>
                    </a:solidFill>
                  </a:tcPr>
                </a:tc>
              </a:tr>
            </a:tbl>
          </a:graphicData>
        </a:graphic>
      </p:graphicFrame>
      <p:sp>
        <p:nvSpPr>
          <p:cNvPr id="11" name="TextBox 10"/>
          <p:cNvSpPr txBox="1"/>
          <p:nvPr/>
        </p:nvSpPr>
        <p:spPr>
          <a:xfrm>
            <a:off x="365760" y="5650992"/>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Le suivi de l'appui (module 7) est l'élément de premier rang qui rend crédible la part conditionnelle de la NDC — pas un détail comptable.</a:t>
            </a:r>
          </a:p>
        </p:txBody>
      </p:sp>
      <p:sp>
        <p:nvSpPr>
          <p:cNvPr id="12" name="TextBox 11"/>
          <p:cNvSpPr txBox="1"/>
          <p:nvPr/>
        </p:nvSpPr>
        <p:spPr>
          <a:xfrm>
            <a:off x="365760" y="6126480"/>
            <a:ext cx="11460175" cy="274320"/>
          </a:xfrm>
          <a:prstGeom prst="rect">
            <a:avLst/>
          </a:prstGeom>
          <a:noFill/>
        </p:spPr>
        <p:txBody>
          <a:bodyPr wrap="square" anchor="t" lIns="36576" rIns="36576" tIns="18288" bIns="18288">
            <a:spAutoFit/>
          </a:bodyPr>
          <a:lstStyle/>
          <a:p>
            <a:pPr algn="l"/>
            <a:r>
              <a:rPr sz="1000" b="1" i="0">
                <a:solidFill>
                  <a:srgbClr val="00953C"/>
                </a:solidFill>
                <a:latin typeface="Open Sans"/>
              </a:rPr>
              <a:t>▶ DEMO : ouvrir « Mesures » (barre de progrès éditable), puis « Institutions » (flux 5 étapes), puis « Export CRT → BTR » (tableau CRT prêt).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trois rôles, un cycle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Trois rôles, un seul cycle de supervision — chacun ne peut faire que ce qui lui revient</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11 / 28</a:t>
            </a:r>
          </a:p>
        </p:txBody>
      </p:sp>
      <p:graphicFrame>
        <p:nvGraphicFramePr>
          <p:cNvPr id="10" name="Table 9"/>
          <p:cNvGraphicFramePr>
            <a:graphicFrameLocks noGrp="1"/>
          </p:cNvGraphicFramePr>
          <p:nvPr/>
        </p:nvGraphicFramePr>
        <p:xfrm>
          <a:off x="365760" y="1280160"/>
          <a:ext cx="11460174" cy="1682496"/>
        </p:xfrm>
        <a:graphic>
          <a:graphicData uri="http://schemas.openxmlformats.org/drawingml/2006/table">
            <a:tbl>
              <a:tblPr>
                <a:tableStyleId>{5C22544A-7EE6-4342-B048-85BDC9FD1C3A}</a:tableStyleId>
              </a:tblPr>
              <a:tblGrid>
                <a:gridCol w="2292035"/>
                <a:gridCol w="2979645"/>
                <a:gridCol w="6188494"/>
              </a:tblGrid>
              <a:tr h="420624">
                <a:tc>
                  <a:txBody>
                    <a:bodyPr wrap="square"/>
                    <a:lstStyle/>
                    <a:p>
                      <a:pPr algn="l"/>
                      <a:r>
                        <a:rPr sz="1200" b="1">
                          <a:solidFill>
                            <a:srgbClr val="FFFFFF"/>
                          </a:solidFill>
                          <a:latin typeface="Open Sans"/>
                        </a:rPr>
                        <a:t>Rôle</a:t>
                      </a:r>
                    </a:p>
                  </a:txBody>
                  <a:tcPr marL="64008" marR="64008" marT="9144" marB="9144" anchor="ctr">
                    <a:solidFill>
                      <a:srgbClr val="003E51"/>
                    </a:solidFill>
                  </a:tcPr>
                </a:tc>
                <a:tc>
                  <a:txBody>
                    <a:bodyPr wrap="square"/>
                    <a:lstStyle/>
                    <a:p>
                      <a:pPr algn="l"/>
                      <a:r>
                        <a:rPr sz="1200" b="1">
                          <a:solidFill>
                            <a:srgbClr val="FFFFFF"/>
                          </a:solidFill>
                          <a:latin typeface="Open Sans"/>
                        </a:rPr>
                        <a:t>Qui</a:t>
                      </a:r>
                    </a:p>
                  </a:txBody>
                  <a:tcPr marL="64008" marR="64008" marT="9144" marB="9144" anchor="ctr">
                    <a:solidFill>
                      <a:srgbClr val="003E51"/>
                    </a:solidFill>
                  </a:tcPr>
                </a:tc>
                <a:tc>
                  <a:txBody>
                    <a:bodyPr wrap="square"/>
                    <a:lstStyle/>
                    <a:p>
                      <a:pPr algn="l"/>
                      <a:r>
                        <a:rPr sz="1200" b="1">
                          <a:solidFill>
                            <a:srgbClr val="FFFFFF"/>
                          </a:solidFill>
                          <a:latin typeface="Open Sans"/>
                        </a:rPr>
                        <a:t>Peut</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éditeur_secteur</a:t>
                      </a:r>
                    </a:p>
                  </a:txBody>
                  <a:tcPr marL="64008" marR="64008" marT="9144" marB="9144" anchor="ctr">
                    <a:solidFill>
                      <a:srgbClr val="FFFFFF"/>
                    </a:solidFill>
                  </a:tcPr>
                </a:tc>
                <a:tc>
                  <a:txBody>
                    <a:bodyPr wrap="square"/>
                    <a:lstStyle/>
                    <a:p>
                      <a:pPr algn="l"/>
                      <a:r>
                        <a:rPr sz="1200" b="0">
                          <a:solidFill>
                            <a:srgbClr val="114A7D"/>
                          </a:solidFill>
                          <a:latin typeface="Open Sans"/>
                        </a:rPr>
                        <a:t>Point focal de ligne-ministère</a:t>
                      </a:r>
                    </a:p>
                  </a:txBody>
                  <a:tcPr marL="64008" marR="64008" marT="9144" marB="9144" anchor="ctr">
                    <a:solidFill>
                      <a:srgbClr val="FFFFFF"/>
                    </a:solidFill>
                  </a:tcPr>
                </a:tc>
                <a:tc>
                  <a:txBody>
                    <a:bodyPr wrap="square"/>
                    <a:lstStyle/>
                    <a:p>
                      <a:pPr algn="l"/>
                      <a:r>
                        <a:rPr sz="1200" b="0">
                          <a:solidFill>
                            <a:srgbClr val="114A7D"/>
                          </a:solidFill>
                          <a:latin typeface="Open Sans"/>
                        </a:rPr>
                        <a:t>Créer/éditer les saisies de son secteur seulement, période ouverte ; soumettre ; voir les commentaires de METE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valideur_mete</a:t>
                      </a:r>
                    </a:p>
                  </a:txBody>
                  <a:tcPr marL="64008" marR="64008" marT="9144" marB="9144" anchor="ctr">
                    <a:solidFill>
                      <a:srgbClr val="E6E9EE"/>
                    </a:solidFill>
                  </a:tcPr>
                </a:tc>
                <a:tc>
                  <a:txBody>
                    <a:bodyPr wrap="square"/>
                    <a:lstStyle/>
                    <a:p>
                      <a:pPr algn="l"/>
                      <a:r>
                        <a:rPr sz="1200" b="0">
                          <a:solidFill>
                            <a:srgbClr val="114A7D"/>
                          </a:solidFill>
                          <a:latin typeface="Open Sans"/>
                        </a:rPr>
                        <a:t>Point focal METE</a:t>
                      </a:r>
                    </a:p>
                  </a:txBody>
                  <a:tcPr marL="64008" marR="64008" marT="9144" marB="9144" anchor="ctr">
                    <a:solidFill>
                      <a:srgbClr val="E6E9EE"/>
                    </a:solidFill>
                  </a:tcPr>
                </a:tc>
                <a:tc>
                  <a:txBody>
                    <a:bodyPr wrap="square"/>
                    <a:lstStyle/>
                    <a:p>
                      <a:pPr algn="l"/>
                      <a:r>
                        <a:rPr sz="1200" b="0">
                          <a:solidFill>
                            <a:srgbClr val="114A7D"/>
                          </a:solidFill>
                          <a:latin typeface="Open Sans"/>
                        </a:rPr>
                        <a:t>Lire tous les secteurs ; approuver / rejeter (+commentaire) ; ouvrir/clôturer les périodes ; déclencher l'export CRT/BTR</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lecteur</a:t>
                      </a:r>
                    </a:p>
                  </a:txBody>
                  <a:tcPr marL="64008" marR="64008" marT="9144" marB="9144" anchor="ctr">
                    <a:solidFill>
                      <a:srgbClr val="FFFFFF"/>
                    </a:solidFill>
                  </a:tcPr>
                </a:tc>
                <a:tc>
                  <a:txBody>
                    <a:bodyPr wrap="square"/>
                    <a:lstStyle/>
                    <a:p>
                      <a:pPr algn="l"/>
                      <a:r>
                        <a:rPr sz="1200" b="0">
                          <a:solidFill>
                            <a:srgbClr val="114A7D"/>
                          </a:solidFill>
                          <a:latin typeface="Open Sans"/>
                        </a:rPr>
                        <a:t>ECF, partenaires, observateurs</a:t>
                      </a:r>
                    </a:p>
                  </a:txBody>
                  <a:tcPr marL="64008" marR="64008" marT="9144" marB="9144" anchor="ctr">
                    <a:solidFill>
                      <a:srgbClr val="FFFFFF"/>
                    </a:solidFill>
                  </a:tcPr>
                </a:tc>
                <a:tc>
                  <a:txBody>
                    <a:bodyPr wrap="square"/>
                    <a:lstStyle/>
                    <a:p>
                      <a:pPr algn="l"/>
                      <a:r>
                        <a:rPr sz="1200" b="0">
                          <a:solidFill>
                            <a:srgbClr val="114A7D"/>
                          </a:solidFill>
                          <a:latin typeface="Open Sans"/>
                        </a:rPr>
                        <a:t>Lecture seule : données de référence + saisies validé + tableaux de bord</a:t>
                      </a:r>
                    </a:p>
                  </a:txBody>
                  <a:tcPr marL="64008" marR="64008" marT="9144" marB="9144" anchor="ctr">
                    <a:solidFill>
                      <a:srgbClr val="FFFFFF"/>
                    </a:solidFill>
                  </a:tcPr>
                </a:tc>
              </a:tr>
            </a:tbl>
          </a:graphicData>
        </a:graphic>
      </p:graphicFrame>
      <p:sp>
        <p:nvSpPr>
          <p:cNvPr id="11" name="Rounded Rectangle 10"/>
          <p:cNvSpPr/>
          <p:nvPr/>
        </p:nvSpPr>
        <p:spPr>
          <a:xfrm>
            <a:off x="365760" y="53035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Éditeur saisit</a:t>
            </a:r>
          </a:p>
        </p:txBody>
      </p:sp>
      <p:sp>
        <p:nvSpPr>
          <p:cNvPr id="12" name="Right Arrow 11"/>
          <p:cNvSpPr/>
          <p:nvPr/>
        </p:nvSpPr>
        <p:spPr>
          <a:xfrm>
            <a:off x="2933623" y="5458968"/>
            <a:ext cx="31089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3372535" y="53035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METE valide ou rejette</a:t>
            </a:r>
          </a:p>
        </p:txBody>
      </p:sp>
      <p:sp>
        <p:nvSpPr>
          <p:cNvPr id="14" name="Right Arrow 13"/>
          <p:cNvSpPr/>
          <p:nvPr/>
        </p:nvSpPr>
        <p:spPr>
          <a:xfrm>
            <a:off x="5940398" y="5458968"/>
            <a:ext cx="31089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ounded Rectangle 14"/>
          <p:cNvSpPr/>
          <p:nvPr/>
        </p:nvSpPr>
        <p:spPr>
          <a:xfrm>
            <a:off x="6379310" y="53035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Observateur lit le validé</a:t>
            </a:r>
          </a:p>
        </p:txBody>
      </p:sp>
      <p:sp>
        <p:nvSpPr>
          <p:cNvPr id="16" name="Right Arrow 15"/>
          <p:cNvSpPr/>
          <p:nvPr/>
        </p:nvSpPr>
        <p:spPr>
          <a:xfrm>
            <a:off x="8947173" y="5458968"/>
            <a:ext cx="31089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9386085" y="53035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Export CRT/BTR</a:t>
            </a:r>
          </a:p>
        </p:txBody>
      </p:sp>
      <p:sp>
        <p:nvSpPr>
          <p:cNvPr id="18" name="TextBox 17"/>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Vous allez jouer les trois à tour de rôle dans l'exercice M4-EX.</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la machine à états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Seul « validé » devient un progrès officiel — tout le reste reste provisoire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12 / 28</a:t>
            </a:r>
          </a:p>
        </p:txBody>
      </p:sp>
      <p:sp>
        <p:nvSpPr>
          <p:cNvPr id="10" name="Rounded Rectangle 9"/>
          <p:cNvSpPr/>
          <p:nvPr/>
        </p:nvSpPr>
        <p:spPr>
          <a:xfrm>
            <a:off x="365760" y="1463040"/>
            <a:ext cx="1920240" cy="676656"/>
          </a:xfrm>
          <a:prstGeom prst="roundRect">
            <a:avLst>
              <a:gd name="adj" fmla="val 12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800" b="1">
                <a:solidFill>
                  <a:srgbClr val="FFFFFF"/>
                </a:solidFill>
                <a:latin typeface="Open Sans"/>
              </a:rPr>
              <a:t>brouillon</a:t>
            </a:r>
          </a:p>
        </p:txBody>
      </p:sp>
      <p:sp>
        <p:nvSpPr>
          <p:cNvPr id="11" name="Right Arrow 10"/>
          <p:cNvSpPr/>
          <p:nvPr/>
        </p:nvSpPr>
        <p:spPr>
          <a:xfrm>
            <a:off x="2359152" y="1719072"/>
            <a:ext cx="49377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2926080" y="1463040"/>
            <a:ext cx="1920240" cy="676656"/>
          </a:xfrm>
          <a:prstGeom prst="roundRect">
            <a:avLst>
              <a:gd name="adj" fmla="val 12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800" b="1">
                <a:solidFill>
                  <a:srgbClr val="FFFFFF"/>
                </a:solidFill>
                <a:latin typeface="Open Sans"/>
              </a:rPr>
              <a:t>soumis</a:t>
            </a:r>
          </a:p>
        </p:txBody>
      </p:sp>
      <p:sp>
        <p:nvSpPr>
          <p:cNvPr id="13" name="Right Arrow 12"/>
          <p:cNvSpPr/>
          <p:nvPr/>
        </p:nvSpPr>
        <p:spPr>
          <a:xfrm>
            <a:off x="4919472" y="1719072"/>
            <a:ext cx="49377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5486400" y="1463040"/>
            <a:ext cx="1920240" cy="676656"/>
          </a:xfrm>
          <a:prstGeom prst="roundRect">
            <a:avLst>
              <a:gd name="adj" fmla="val 12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800" b="1">
                <a:solidFill>
                  <a:srgbClr val="003E51"/>
                </a:solidFill>
                <a:latin typeface="Open Sans"/>
              </a:rPr>
              <a:t>validé</a:t>
            </a:r>
          </a:p>
        </p:txBody>
      </p:sp>
      <p:sp>
        <p:nvSpPr>
          <p:cNvPr id="15" name="Right Arrow 14"/>
          <p:cNvSpPr/>
          <p:nvPr/>
        </p:nvSpPr>
        <p:spPr>
          <a:xfrm>
            <a:off x="8028432" y="1719072"/>
            <a:ext cx="457200"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549640" y="1463040"/>
            <a:ext cx="4206240" cy="676656"/>
          </a:xfrm>
          <a:prstGeom prst="rect">
            <a:avLst/>
          </a:prstGeom>
          <a:noFill/>
        </p:spPr>
        <p:txBody>
          <a:bodyPr wrap="square" anchor="ctr" lIns="36576" rIns="36576" tIns="18288" bIns="18288">
            <a:spAutoFit/>
          </a:bodyPr>
          <a:lstStyle/>
          <a:p>
            <a:pPr algn="l">
              <a:lnSpc>
                <a:spcPct val="100000"/>
              </a:lnSpc>
            </a:pPr>
            <a:r>
              <a:rPr sz="1300" b="1" i="0">
                <a:solidFill>
                  <a:srgbClr val="00953C"/>
                </a:solidFill>
                <a:latin typeface="Open Sans"/>
              </a:rPr>
              <a:t>alimente le suivi national + export CRT/BTR</a:t>
            </a:r>
          </a:p>
        </p:txBody>
      </p:sp>
      <p:sp>
        <p:nvSpPr>
          <p:cNvPr id="17" name="TextBox 16"/>
          <p:cNvSpPr txBox="1"/>
          <p:nvPr/>
        </p:nvSpPr>
        <p:spPr>
          <a:xfrm>
            <a:off x="365760" y="2304288"/>
            <a:ext cx="11460175" cy="310896"/>
          </a:xfrm>
          <a:prstGeom prst="rect">
            <a:avLst/>
          </a:prstGeom>
          <a:noFill/>
        </p:spPr>
        <p:txBody>
          <a:bodyPr wrap="square" anchor="t" lIns="36576" rIns="36576" tIns="18288" bIns="18288">
            <a:spAutoFit/>
          </a:bodyPr>
          <a:lstStyle/>
          <a:p>
            <a:pPr algn="l"/>
            <a:r>
              <a:rPr sz="1300" b="1" i="0">
                <a:solidFill>
                  <a:srgbClr val="FF5721"/>
                </a:solidFill>
                <a:latin typeface="Open Sans"/>
              </a:rPr>
              <a:t>↺  rejeter (+ note) → rejeté : ré-éditable par l'éditeur</a:t>
            </a:r>
          </a:p>
        </p:txBody>
      </p:sp>
      <p:sp>
        <p:nvSpPr>
          <p:cNvPr id="18" name="TextBox 17"/>
          <p:cNvSpPr txBox="1"/>
          <p:nvPr/>
        </p:nvSpPr>
        <p:spPr>
          <a:xfrm>
            <a:off x="365760" y="2834640"/>
            <a:ext cx="11460175" cy="1554480"/>
          </a:xfrm>
          <a:prstGeom prst="rect">
            <a:avLst/>
          </a:prstGeom>
          <a:noFill/>
        </p:spPr>
        <p:txBody>
          <a:bodyPr wrap="square" lIns="36576" rIns="36576">
            <a:spAutoFit/>
          </a:bodyPr>
          <a:lstStyle/>
          <a:p>
            <a:pPr algn="l" marL="237744" indent="-237744">
              <a:lnSpc>
                <a:spcPct val="104000"/>
              </a:lnSpc>
              <a:spcBef>
                <a:spcPts val="0"/>
              </a:spcBef>
            </a:pPr>
            <a:r>
              <a:rPr sz="1400">
                <a:solidFill>
                  <a:srgbClr val="114A7D"/>
                </a:solidFill>
                <a:latin typeface="Open Sans"/>
              </a:rPr>
              <a:t>›  Seules les valeurs validé alimentent le progrès national et l'export CRT/BTR.</a:t>
            </a:r>
          </a:p>
          <a:p>
            <a:pPr algn="l" marL="237744" indent="-237744">
              <a:lnSpc>
                <a:spcPct val="104000"/>
              </a:lnSpc>
              <a:spcBef>
                <a:spcPts val="800"/>
              </a:spcBef>
            </a:pPr>
            <a:r>
              <a:rPr sz="1400">
                <a:solidFill>
                  <a:srgbClr val="114A7D"/>
                </a:solidFill>
                <a:latin typeface="Open Sans"/>
              </a:rPr>
              <a:t>›  brouillon / soumis s'affichent « provisoire », jamais comme officiels.</a:t>
            </a:r>
          </a:p>
          <a:p>
            <a:pPr algn="l" marL="237744" indent="-237744">
              <a:lnSpc>
                <a:spcPct val="104000"/>
              </a:lnSpc>
              <a:spcBef>
                <a:spcPts val="800"/>
              </a:spcBef>
            </a:pPr>
            <a:r>
              <a:rPr sz="1400">
                <a:solidFill>
                  <a:srgbClr val="114A7D"/>
                </a:solidFill>
                <a:latin typeface="Open Sans"/>
              </a:rPr>
              <a:t>›  Chaque validation écrit une ligne d'audit immuable (qui, quand, quel commentaire).</a:t>
            </a:r>
          </a:p>
        </p:txBody>
      </p:sp>
      <p:sp>
        <p:nvSpPr>
          <p:cNvPr id="19" name="TextBox 18"/>
          <p:cNvSpPr txBox="1"/>
          <p:nvPr/>
        </p:nvSpPr>
        <p:spPr>
          <a:xfrm>
            <a:off x="365760" y="6126480"/>
            <a:ext cx="11460175" cy="274320"/>
          </a:xfrm>
          <a:prstGeom prst="rect">
            <a:avLst/>
          </a:prstGeom>
          <a:noFill/>
        </p:spPr>
        <p:txBody>
          <a:bodyPr wrap="square" anchor="t" lIns="36576" rIns="36576" tIns="18288" bIns="18288">
            <a:spAutoFit/>
          </a:bodyPr>
          <a:lstStyle/>
          <a:p>
            <a:pPr algn="l"/>
            <a:r>
              <a:rPr sz="1000" b="1" i="0">
                <a:solidFill>
                  <a:srgbClr val="00953C"/>
                </a:solidFill>
                <a:latin typeface="Open Sans"/>
              </a:rPr>
              <a:t>▶ DEMO : montrer une saisie brouillon (étiquette provisoire) → soumis → puis, en persona METE, la passer en validé ; pointer la ligne d'audit créée.</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de la cellule du modèle au tableau CRT</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Chaque cellule du tableau CRT remonte à une saisie validée ou à une référence du modèle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13 / 28</a:t>
            </a:r>
          </a:p>
        </p:txBody>
      </p:sp>
      <p:graphicFrame>
        <p:nvGraphicFramePr>
          <p:cNvPr id="10" name="Table 9"/>
          <p:cNvGraphicFramePr>
            <a:graphicFrameLocks noGrp="1"/>
          </p:cNvGraphicFramePr>
          <p:nvPr/>
        </p:nvGraphicFramePr>
        <p:xfrm>
          <a:off x="365760" y="1280160"/>
          <a:ext cx="11460174" cy="3364992"/>
        </p:xfrm>
        <a:graphic>
          <a:graphicData uri="http://schemas.openxmlformats.org/drawingml/2006/table">
            <a:tbl>
              <a:tblPr>
                <a:tableStyleId>{5C22544A-7EE6-4342-B048-85BDC9FD1C3A}</a:tableStyleId>
              </a:tblPr>
              <a:tblGrid>
                <a:gridCol w="5271680"/>
                <a:gridCol w="6188494"/>
              </a:tblGrid>
              <a:tr h="420624">
                <a:tc>
                  <a:txBody>
                    <a:bodyPr wrap="square"/>
                    <a:lstStyle/>
                    <a:p>
                      <a:pPr algn="l"/>
                      <a:r>
                        <a:rPr sz="1200" b="1">
                          <a:solidFill>
                            <a:srgbClr val="FFFFFF"/>
                          </a:solidFill>
                          <a:latin typeface="Open Sans"/>
                        </a:rPr>
                        <a:t>Secteur</a:t>
                      </a:r>
                    </a:p>
                  </a:txBody>
                  <a:tcPr marL="64008" marR="64008" marT="9144" marB="9144" anchor="ctr">
                    <a:solidFill>
                      <a:srgbClr val="003E51"/>
                    </a:solidFill>
                  </a:tcPr>
                </a:tc>
                <a:tc>
                  <a:txBody>
                    <a:bodyPr wrap="square"/>
                    <a:lstStyle/>
                    <a:p>
                      <a:pPr algn="l"/>
                      <a:r>
                        <a:rPr sz="1200" b="1">
                          <a:solidFill>
                            <a:srgbClr val="FFFFFF"/>
                          </a:solidFill>
                          <a:latin typeface="Open Sans"/>
                        </a:rPr>
                        <a:t>Catégorie CRT</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Énergie</a:t>
                      </a:r>
                    </a:p>
                  </a:txBody>
                  <a:tcPr marL="64008" marR="64008" marT="9144" marB="9144" anchor="ctr">
                    <a:solidFill>
                      <a:srgbClr val="FFFFFF"/>
                    </a:solidFill>
                  </a:tcPr>
                </a:tc>
                <a:tc>
                  <a:txBody>
                    <a:bodyPr wrap="square"/>
                    <a:lstStyle/>
                    <a:p>
                      <a:pPr algn="l"/>
                      <a:r>
                        <a:rPr sz="1200" b="0">
                          <a:solidFill>
                            <a:srgbClr val="114A7D"/>
                          </a:solidFill>
                          <a:latin typeface="Open Sans"/>
                        </a:rPr>
                        <a:t>CRT 1 — Énergie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Transport (dans Énergie, 1.A.3)</a:t>
                      </a:r>
                    </a:p>
                  </a:txBody>
                  <a:tcPr marL="64008" marR="64008" marT="9144" marB="9144" anchor="ctr">
                    <a:solidFill>
                      <a:srgbClr val="E6E9EE"/>
                    </a:solidFill>
                  </a:tcPr>
                </a:tc>
                <a:tc>
                  <a:txBody>
                    <a:bodyPr wrap="square"/>
                    <a:lstStyle/>
                    <a:p>
                      <a:pPr algn="l"/>
                      <a:r>
                        <a:rPr sz="1200" b="0">
                          <a:solidFill>
                            <a:srgbClr val="114A7D"/>
                          </a:solidFill>
                          <a:latin typeface="Open Sans"/>
                        </a:rPr>
                        <a:t>CRT 1 — Énergie</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AFOLU / Forêts</a:t>
                      </a:r>
                    </a:p>
                  </a:txBody>
                  <a:tcPr marL="64008" marR="64008" marT="9144" marB="9144" anchor="ctr">
                    <a:solidFill>
                      <a:srgbClr val="FFFFFF"/>
                    </a:solidFill>
                  </a:tcPr>
                </a:tc>
                <a:tc>
                  <a:txBody>
                    <a:bodyPr wrap="square"/>
                    <a:lstStyle/>
                    <a:p>
                      <a:pPr algn="l"/>
                      <a:r>
                        <a:rPr sz="1200" b="0">
                          <a:solidFill>
                            <a:srgbClr val="114A7D"/>
                          </a:solidFill>
                          <a:latin typeface="Open Sans"/>
                        </a:rPr>
                        <a:t>CRT 3+4 — Agriculture + UTCATF (LULUCF)</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IPPU</a:t>
                      </a:r>
                    </a:p>
                  </a:txBody>
                  <a:tcPr marL="64008" marR="64008" marT="9144" marB="9144" anchor="ctr">
                    <a:solidFill>
                      <a:srgbClr val="E6E9EE"/>
                    </a:solidFill>
                  </a:tcPr>
                </a:tc>
                <a:tc>
                  <a:txBody>
                    <a:bodyPr wrap="square"/>
                    <a:lstStyle/>
                    <a:p>
                      <a:pPr algn="l"/>
                      <a:r>
                        <a:rPr sz="1200" b="0">
                          <a:solidFill>
                            <a:srgbClr val="114A7D"/>
                          </a:solidFill>
                          <a:latin typeface="Open Sans"/>
                        </a:rPr>
                        <a:t>CRT 2 — PIUP</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Déchets</a:t>
                      </a:r>
                    </a:p>
                  </a:txBody>
                  <a:tcPr marL="64008" marR="64008" marT="9144" marB="9144" anchor="ctr">
                    <a:solidFill>
                      <a:srgbClr val="FFFFFF"/>
                    </a:solidFill>
                  </a:tcPr>
                </a:tc>
                <a:tc>
                  <a:txBody>
                    <a:bodyPr wrap="square"/>
                    <a:lstStyle/>
                    <a:p>
                      <a:pPr algn="l"/>
                      <a:r>
                        <a:rPr sz="1200" b="0">
                          <a:solidFill>
                            <a:srgbClr val="114A7D"/>
                          </a:solidFill>
                          <a:latin typeface="Open Sans"/>
                        </a:rPr>
                        <a:t>CRT 5 — Déchets</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Adaptation-Santé</a:t>
                      </a:r>
                    </a:p>
                  </a:txBody>
                  <a:tcPr marL="64008" marR="64008" marT="9144" marB="9144" anchor="ctr">
                    <a:solidFill>
                      <a:srgbClr val="E6E9EE"/>
                    </a:solidFill>
                  </a:tcPr>
                </a:tc>
                <a:tc>
                  <a:txBody>
                    <a:bodyPr wrap="square"/>
                    <a:lstStyle/>
                    <a:p>
                      <a:pPr algn="l"/>
                      <a:r>
                        <a:rPr sz="1200" b="0">
                          <a:solidFill>
                            <a:srgbClr val="114A7D"/>
                          </a:solidFill>
                          <a:latin typeface="Open Sans"/>
                        </a:rPr>
                        <a:t>Narratif (hors CRT)</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Marchés carbone (Art. 6)</a:t>
                      </a:r>
                    </a:p>
                  </a:txBody>
                  <a:tcPr marL="64008" marR="64008" marT="9144" marB="9144" anchor="ctr">
                    <a:solidFill>
                      <a:srgbClr val="FFFFFF"/>
                    </a:solidFill>
                  </a:tcPr>
                </a:tc>
                <a:tc>
                  <a:txBody>
                    <a:bodyPr wrap="square"/>
                    <a:lstStyle/>
                    <a:p>
                      <a:pPr algn="l"/>
                      <a:r>
                        <a:rPr sz="1200" b="0">
                          <a:solidFill>
                            <a:srgbClr val="114A7D"/>
                          </a:solidFill>
                          <a:latin typeface="Open Sans"/>
                        </a:rPr>
                        <a:t>Art. 6 / ajustements correspondants</a:t>
                      </a:r>
                    </a:p>
                  </a:txBody>
                  <a:tcPr marL="64008" marR="64008" marT="9144" marB="9144" anchor="ctr">
                    <a:solidFill>
                      <a:srgbClr val="FFFFFF"/>
                    </a:solidFill>
                  </a:tcPr>
                </a:tc>
              </a:tr>
            </a:tbl>
          </a:graphicData>
        </a:graphic>
      </p:graphicFrame>
      <p:sp>
        <p:nvSpPr>
          <p:cNvPr id="11" name="TextBox 10"/>
          <p:cNvSpPr txBox="1"/>
          <p:nvPr/>
        </p:nvSpPr>
        <p:spPr>
          <a:xfrm>
            <a:off x="365760" y="5650992"/>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ICTU = Décision 4/CMA.1 (en amont, la NDC) · CRT / MPG / UTCATF = Décision 18/CMA.1 (en aval, le suivi) · BTR tous les 2 ans → revue par experts techniques CCNUCC. Transport est dans l'Énergie (1.A.3) — pas de cinquième secteur. Statut par cellule ∈ {validé, référence, en attente}.</a:t>
            </a:r>
          </a:p>
        </p:txBody>
      </p:sp>
      <p:sp>
        <p:nvSpPr>
          <p:cNvPr id="12" name="TextBox 11"/>
          <p:cNvSpPr txBox="1"/>
          <p:nvPr/>
        </p:nvSpPr>
        <p:spPr>
          <a:xfrm>
            <a:off x="365760" y="6126480"/>
            <a:ext cx="11460175" cy="274320"/>
          </a:xfrm>
          <a:prstGeom prst="rect">
            <a:avLst/>
          </a:prstGeom>
          <a:noFill/>
        </p:spPr>
        <p:txBody>
          <a:bodyPr wrap="square" anchor="t" lIns="36576" rIns="36576" tIns="18288" bIns="18288">
            <a:spAutoFit/>
          </a:bodyPr>
          <a:lstStyle/>
          <a:p>
            <a:pPr algn="l"/>
            <a:r>
              <a:rPr sz="1000" b="1" i="0">
                <a:solidFill>
                  <a:srgbClr val="00953C"/>
                </a:solidFill>
                <a:latin typeface="Open Sans"/>
              </a:rPr>
              <a:t>▶ DEMO : ouvrir « Export CRT → BTR » ; montrer un tableau CRT, puis l'export CSV + JSON ; pointer une cellule et son statut de provenance.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C — dans le vrai cycle de rapportage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Dans le vrai cycle, le tableau de bord est l'usine qui fabrique le BTR — pas un gadget</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14 / 28</a:t>
            </a:r>
          </a:p>
        </p:txBody>
      </p:sp>
      <p:graphicFrame>
        <p:nvGraphicFramePr>
          <p:cNvPr id="10" name="Table 9"/>
          <p:cNvGraphicFramePr>
            <a:graphicFrameLocks noGrp="1"/>
          </p:cNvGraphicFramePr>
          <p:nvPr/>
        </p:nvGraphicFramePr>
        <p:xfrm>
          <a:off x="365760" y="1280160"/>
          <a:ext cx="11460174" cy="2944368"/>
        </p:xfrm>
        <a:graphic>
          <a:graphicData uri="http://schemas.openxmlformats.org/drawingml/2006/table">
            <a:tbl>
              <a:tblPr>
                <a:tableStyleId>{5C22544A-7EE6-4342-B048-85BDC9FD1C3A}</a:tableStyleId>
              </a:tblPr>
              <a:tblGrid>
                <a:gridCol w="3208849"/>
                <a:gridCol w="5271680"/>
                <a:gridCol w="2979645"/>
              </a:tblGrid>
              <a:tr h="420624">
                <a:tc>
                  <a:txBody>
                    <a:bodyPr wrap="square"/>
                    <a:lstStyle/>
                    <a:p>
                      <a:pPr algn="l"/>
                      <a:r>
                        <a:rPr sz="1200" b="1">
                          <a:solidFill>
                            <a:srgbClr val="FFFFFF"/>
                          </a:solidFill>
                          <a:latin typeface="Open Sans"/>
                        </a:rPr>
                        <a:t>Étape du cycle</a:t>
                      </a:r>
                    </a:p>
                  </a:txBody>
                  <a:tcPr marL="64008" marR="64008" marT="9144" marB="9144" anchor="ctr">
                    <a:solidFill>
                      <a:srgbClr val="003E51"/>
                    </a:solidFill>
                  </a:tcPr>
                </a:tc>
                <a:tc>
                  <a:txBody>
                    <a:bodyPr wrap="square"/>
                    <a:lstStyle/>
                    <a:p>
                      <a:pPr algn="l"/>
                      <a:r>
                        <a:rPr sz="1200" b="1">
                          <a:solidFill>
                            <a:srgbClr val="FFFFFF"/>
                          </a:solidFill>
                          <a:latin typeface="Open Sans"/>
                        </a:rPr>
                        <a:t>Dans le tableau de bord</a:t>
                      </a:r>
                    </a:p>
                  </a:txBody>
                  <a:tcPr marL="64008" marR="64008" marT="9144" marB="9144" anchor="ctr">
                    <a:solidFill>
                      <a:srgbClr val="003E51"/>
                    </a:solidFill>
                  </a:tcPr>
                </a:tc>
                <a:tc>
                  <a:txBody>
                    <a:bodyPr wrap="square"/>
                    <a:lstStyle/>
                    <a:p>
                      <a:pPr algn="l"/>
                      <a:r>
                        <a:rPr sz="1200" b="1">
                          <a:solidFill>
                            <a:srgbClr val="FFFFFF"/>
                          </a:solidFill>
                          <a:latin typeface="Open Sans"/>
                        </a:rPr>
                        <a:t>Qui</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1. Ouverture de période</a:t>
                      </a:r>
                    </a:p>
                  </a:txBody>
                  <a:tcPr marL="64008" marR="64008" marT="9144" marB="9144" anchor="ctr">
                    <a:solidFill>
                      <a:srgbClr val="FFFFFF"/>
                    </a:solidFill>
                  </a:tcPr>
                </a:tc>
                <a:tc>
                  <a:txBody>
                    <a:bodyPr wrap="square"/>
                    <a:lstStyle/>
                    <a:p>
                      <a:pPr algn="l"/>
                      <a:r>
                        <a:rPr sz="1200" b="0">
                          <a:solidFill>
                            <a:srgbClr val="114A7D"/>
                          </a:solidFill>
                          <a:latin typeface="Open Sans"/>
                        </a:rPr>
                        <a:t>METE ouvre la période de rapportage</a:t>
                      </a:r>
                    </a:p>
                  </a:txBody>
                  <a:tcPr marL="64008" marR="64008" marT="9144" marB="9144" anchor="ctr">
                    <a:solidFill>
                      <a:srgbClr val="FFFFFF"/>
                    </a:solidFill>
                  </a:tcPr>
                </a:tc>
                <a:tc>
                  <a:txBody>
                    <a:bodyPr wrap="square"/>
                    <a:lstStyle/>
                    <a:p>
                      <a:pPr algn="l"/>
                      <a:r>
                        <a:rPr sz="1200" b="0">
                          <a:solidFill>
                            <a:srgbClr val="114A7D"/>
                          </a:solidFill>
                          <a:latin typeface="Open Sans"/>
                        </a:rPr>
                        <a:t>METE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2. Collecte &amp; saisie</a:t>
                      </a:r>
                    </a:p>
                  </a:txBody>
                  <a:tcPr marL="64008" marR="64008" marT="9144" marB="9144" anchor="ctr">
                    <a:solidFill>
                      <a:srgbClr val="E6E9EE"/>
                    </a:solidFill>
                  </a:tcPr>
                </a:tc>
                <a:tc>
                  <a:txBody>
                    <a:bodyPr wrap="square"/>
                    <a:lstStyle/>
                    <a:p>
                      <a:pPr algn="l"/>
                      <a:r>
                        <a:rPr sz="1200" b="0">
                          <a:solidFill>
                            <a:srgbClr val="114A7D"/>
                          </a:solidFill>
                          <a:latin typeface="Open Sans"/>
                        </a:rPr>
                        <a:t>Les ministères saisissent (brouillon → soumettre)</a:t>
                      </a:r>
                    </a:p>
                  </a:txBody>
                  <a:tcPr marL="64008" marR="64008" marT="9144" marB="9144" anchor="ctr">
                    <a:solidFill>
                      <a:srgbClr val="E6E9EE"/>
                    </a:solidFill>
                  </a:tcPr>
                </a:tc>
                <a:tc>
                  <a:txBody>
                    <a:bodyPr wrap="square"/>
                    <a:lstStyle/>
                    <a:p>
                      <a:pPr algn="l"/>
                      <a:r>
                        <a:rPr sz="1200" b="0">
                          <a:solidFill>
                            <a:srgbClr val="114A7D"/>
                          </a:solidFill>
                          <a:latin typeface="Open Sans"/>
                        </a:rPr>
                        <a:t>Points focaux sectoriels</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3. Validation QA/QC</a:t>
                      </a:r>
                    </a:p>
                  </a:txBody>
                  <a:tcPr marL="64008" marR="64008" marT="9144" marB="9144" anchor="ctr">
                    <a:solidFill>
                      <a:srgbClr val="FFFFFF"/>
                    </a:solidFill>
                  </a:tcPr>
                </a:tc>
                <a:tc>
                  <a:txBody>
                    <a:bodyPr wrap="square"/>
                    <a:lstStyle/>
                    <a:p>
                      <a:pPr algn="l"/>
                      <a:r>
                        <a:rPr sz="1200" b="0">
                          <a:solidFill>
                            <a:srgbClr val="114A7D"/>
                          </a:solidFill>
                          <a:latin typeface="Open Sans"/>
                        </a:rPr>
                        <a:t>METE approuve / rejette ; audit</a:t>
                      </a:r>
                    </a:p>
                  </a:txBody>
                  <a:tcPr marL="64008" marR="64008" marT="9144" marB="9144" anchor="ctr">
                    <a:solidFill>
                      <a:srgbClr val="FFFFFF"/>
                    </a:solidFill>
                  </a:tcPr>
                </a:tc>
                <a:tc>
                  <a:txBody>
                    <a:bodyPr wrap="square"/>
                    <a:lstStyle/>
                    <a:p>
                      <a:pPr algn="l"/>
                      <a:r>
                        <a:rPr sz="1200" b="0">
                          <a:solidFill>
                            <a:srgbClr val="114A7D"/>
                          </a:solidFill>
                          <a:latin typeface="Open Sans"/>
                        </a:rPr>
                        <a:t>METE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4. Clôture &amp; agrégation</a:t>
                      </a:r>
                    </a:p>
                  </a:txBody>
                  <a:tcPr marL="64008" marR="64008" marT="9144" marB="9144" anchor="ctr">
                    <a:solidFill>
                      <a:srgbClr val="E6E9EE"/>
                    </a:solidFill>
                  </a:tcPr>
                </a:tc>
                <a:tc>
                  <a:txBody>
                    <a:bodyPr wrap="square"/>
                    <a:lstStyle/>
                    <a:p>
                      <a:pPr algn="l"/>
                      <a:r>
                        <a:rPr sz="1200" b="0">
                          <a:solidFill>
                            <a:srgbClr val="114A7D"/>
                          </a:solidFill>
                          <a:latin typeface="Open Sans"/>
                        </a:rPr>
                        <a:t>METE clôture ; le validé alimente le suivi national</a:t>
                      </a:r>
                    </a:p>
                  </a:txBody>
                  <a:tcPr marL="64008" marR="64008" marT="9144" marB="9144" anchor="ctr">
                    <a:solidFill>
                      <a:srgbClr val="E6E9EE"/>
                    </a:solidFill>
                  </a:tcPr>
                </a:tc>
                <a:tc>
                  <a:txBody>
                    <a:bodyPr wrap="square"/>
                    <a:lstStyle/>
                    <a:p>
                      <a:pPr algn="l"/>
                      <a:r>
                        <a:rPr sz="1200" b="0">
                          <a:solidFill>
                            <a:srgbClr val="114A7D"/>
                          </a:solidFill>
                          <a:latin typeface="Open Sans"/>
                        </a:rPr>
                        <a:t>METE</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5. Export &amp; rapportage</a:t>
                      </a:r>
                    </a:p>
                  </a:txBody>
                  <a:tcPr marL="64008" marR="64008" marT="9144" marB="9144" anchor="ctr">
                    <a:solidFill>
                      <a:srgbClr val="FFFFFF"/>
                    </a:solidFill>
                  </a:tcPr>
                </a:tc>
                <a:tc>
                  <a:txBody>
                    <a:bodyPr wrap="square"/>
                    <a:lstStyle/>
                    <a:p>
                      <a:pPr algn="l"/>
                      <a:r>
                        <a:rPr sz="1200" b="0">
                          <a:solidFill>
                            <a:srgbClr val="114A7D"/>
                          </a:solidFill>
                          <a:latin typeface="Open Sans"/>
                        </a:rPr>
                        <a:t>Export CRT/BTR → outils ETF CCNUCC</a:t>
                      </a:r>
                    </a:p>
                  </a:txBody>
                  <a:tcPr marL="64008" marR="64008" marT="9144" marB="9144" anchor="ctr">
                    <a:solidFill>
                      <a:srgbClr val="FFFFFF"/>
                    </a:solidFill>
                  </a:tcPr>
                </a:tc>
                <a:tc>
                  <a:txBody>
                    <a:bodyPr wrap="square"/>
                    <a:lstStyle/>
                    <a:p>
                      <a:pPr algn="l"/>
                      <a:r>
                        <a:rPr sz="1200" b="0">
                          <a:solidFill>
                            <a:srgbClr val="114A7D"/>
                          </a:solidFill>
                          <a:latin typeface="Open Sans"/>
                        </a:rPr>
                        <a:t>METE / DCCTEFV</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6. Revue &amp; amélioration</a:t>
                      </a:r>
                    </a:p>
                  </a:txBody>
                  <a:tcPr marL="64008" marR="64008" marT="9144" marB="9144" anchor="ctr">
                    <a:solidFill>
                      <a:srgbClr val="E6E9EE"/>
                    </a:solidFill>
                  </a:tcPr>
                </a:tc>
                <a:tc>
                  <a:txBody>
                    <a:bodyPr wrap="square"/>
                    <a:lstStyle/>
                    <a:p>
                      <a:pPr algn="l"/>
                      <a:r>
                        <a:rPr sz="1200" b="0">
                          <a:solidFill>
                            <a:srgbClr val="114A7D"/>
                          </a:solidFill>
                          <a:latin typeface="Open Sans"/>
                        </a:rPr>
                        <a:t>Revue par experts techniques (TER) → FMCP → améliorations</a:t>
                      </a:r>
                    </a:p>
                  </a:txBody>
                  <a:tcPr marL="64008" marR="64008" marT="9144" marB="9144" anchor="ctr">
                    <a:solidFill>
                      <a:srgbClr val="E6E9EE"/>
                    </a:solidFill>
                  </a:tcPr>
                </a:tc>
                <a:tc>
                  <a:txBody>
                    <a:bodyPr wrap="square"/>
                    <a:lstStyle/>
                    <a:p>
                      <a:pPr algn="l"/>
                      <a:r>
                        <a:rPr sz="1200" b="0">
                          <a:solidFill>
                            <a:srgbClr val="114A7D"/>
                          </a:solidFill>
                          <a:latin typeface="Open Sans"/>
                        </a:rPr>
                        <a:t>CCNUCC + Sénégal</a:t>
                      </a:r>
                    </a:p>
                  </a:txBody>
                  <a:tcPr marL="64008" marR="64008" marT="9144" marB="9144" anchor="ctr">
                    <a:solidFill>
                      <a:srgbClr val="E6E9EE"/>
                    </a:solidFill>
                  </a:tcPr>
                </a:tc>
              </a:tr>
            </a:tbl>
          </a:graphicData>
        </a:graphic>
      </p:graphicFrame>
      <p:sp>
        <p:nvSpPr>
          <p:cNvPr id="11" name="TextBox 10"/>
          <p:cNvSpPr txBox="1"/>
          <p:nvPr/>
        </p:nvSpPr>
        <p:spPr>
          <a:xfrm>
            <a:off x="365760" y="5980176"/>
            <a:ext cx="11460175" cy="384048"/>
          </a:xfrm>
          <a:prstGeom prst="rect">
            <a:avLst/>
          </a:prstGeom>
          <a:noFill/>
        </p:spPr>
        <p:txBody>
          <a:bodyPr wrap="square" anchor="t" lIns="36576" rIns="36576" tIns="18288" bIns="18288">
            <a:spAutoFit/>
          </a:bodyPr>
          <a:lstStyle/>
          <a:p>
            <a:pPr algn="l">
              <a:lnSpc>
                <a:spcPct val="100000"/>
              </a:lnSpc>
            </a:pPr>
            <a:r>
              <a:rPr sz="1300" b="1" i="0">
                <a:solidFill>
                  <a:srgbClr val="00953C"/>
                </a:solidFill>
                <a:latin typeface="Open Sans"/>
              </a:rPr>
              <a:t>›  « Réutiliser une fois, rapporter plusieurs fois » — un inventaire bien construit alimente le NIR, le suivi NDC et le Bilan mondial.</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M4-EX · exercice pratique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Exercice M4 — exécutez vous-mêmes la boucle complète : saisir → valider → exporter</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15 / 28</a:t>
            </a:r>
          </a:p>
        </p:txBody>
      </p:sp>
      <p:sp>
        <p:nvSpPr>
          <p:cNvPr id="10" name="TextBox 9"/>
          <p:cNvSpPr txBox="1"/>
          <p:nvPr/>
        </p:nvSpPr>
        <p:spPr>
          <a:xfrm>
            <a:off x="365760" y="1261872"/>
            <a:ext cx="11460175" cy="274320"/>
          </a:xfrm>
          <a:prstGeom prst="rect">
            <a:avLst/>
          </a:prstGeom>
          <a:noFill/>
        </p:spPr>
        <p:txBody>
          <a:bodyPr wrap="square" anchor="t" lIns="36576" rIns="36576" tIns="18288" bIns="18288">
            <a:spAutoFit/>
          </a:bodyPr>
          <a:lstStyle/>
          <a:p>
            <a:pPr algn="l"/>
            <a:r>
              <a:rPr sz="1200" b="1" i="0">
                <a:solidFill>
                  <a:srgbClr val="00953C"/>
                </a:solidFill>
                <a:latin typeface="Open Sans"/>
              </a:rPr>
              <a:t>Mise en place : par binôme, un laptop, le démonstrateur ouvert ; le sélecteur de persona en haut.</a:t>
            </a:r>
          </a:p>
        </p:txBody>
      </p:sp>
      <p:graphicFrame>
        <p:nvGraphicFramePr>
          <p:cNvPr id="11" name="Table 10"/>
          <p:cNvGraphicFramePr>
            <a:graphicFrameLocks noGrp="1"/>
          </p:cNvGraphicFramePr>
          <p:nvPr/>
        </p:nvGraphicFramePr>
        <p:xfrm>
          <a:off x="365760" y="1591056"/>
          <a:ext cx="11460175" cy="3785616"/>
        </p:xfrm>
        <a:graphic>
          <a:graphicData uri="http://schemas.openxmlformats.org/drawingml/2006/table">
            <a:tbl>
              <a:tblPr>
                <a:tableStyleId>{5C22544A-7EE6-4342-B048-85BDC9FD1C3A}</a:tableStyleId>
              </a:tblPr>
              <a:tblGrid>
                <a:gridCol w="916814"/>
                <a:gridCol w="2292035"/>
                <a:gridCol w="5042477"/>
                <a:gridCol w="3208849"/>
              </a:tblGrid>
              <a:tr h="420624">
                <a:tc>
                  <a:txBody>
                    <a:bodyPr wrap="square"/>
                    <a:lstStyle/>
                    <a:p>
                      <a:pPr algn="l"/>
                      <a:r>
                        <a:rPr sz="1050" b="1">
                          <a:solidFill>
                            <a:srgbClr val="FFFFFF"/>
                          </a:solidFill>
                          <a:latin typeface="Open Sans"/>
                        </a:rPr>
                        <a:t>Étape</a:t>
                      </a:r>
                    </a:p>
                  </a:txBody>
                  <a:tcPr marL="64008" marR="64008" marT="9144" marB="9144" anchor="ctr">
                    <a:solidFill>
                      <a:srgbClr val="003E51"/>
                    </a:solidFill>
                  </a:tcPr>
                </a:tc>
                <a:tc>
                  <a:txBody>
                    <a:bodyPr wrap="square"/>
                    <a:lstStyle/>
                    <a:p>
                      <a:pPr algn="l"/>
                      <a:r>
                        <a:rPr sz="1050" b="1">
                          <a:solidFill>
                            <a:srgbClr val="FFFFFF"/>
                          </a:solidFill>
                          <a:latin typeface="Open Sans"/>
                        </a:rPr>
                        <a:t>Persona</a:t>
                      </a:r>
                    </a:p>
                  </a:txBody>
                  <a:tcPr marL="64008" marR="64008" marT="9144" marB="9144" anchor="ctr">
                    <a:solidFill>
                      <a:srgbClr val="003E51"/>
                    </a:solidFill>
                  </a:tcPr>
                </a:tc>
                <a:tc>
                  <a:txBody>
                    <a:bodyPr wrap="square"/>
                    <a:lstStyle/>
                    <a:p>
                      <a:pPr algn="l"/>
                      <a:r>
                        <a:rPr sz="1050" b="1">
                          <a:solidFill>
                            <a:srgbClr val="FFFFFF"/>
                          </a:solidFill>
                          <a:latin typeface="Open Sans"/>
                        </a:rPr>
                        <a:t>Action</a:t>
                      </a:r>
                    </a:p>
                  </a:txBody>
                  <a:tcPr marL="64008" marR="64008" marT="9144" marB="9144" anchor="ctr">
                    <a:solidFill>
                      <a:srgbClr val="003E51"/>
                    </a:solidFill>
                  </a:tcPr>
                </a:tc>
                <a:tc>
                  <a:txBody>
                    <a:bodyPr wrap="square"/>
                    <a:lstStyle/>
                    <a:p>
                      <a:pPr algn="l"/>
                      <a:r>
                        <a:rPr sz="1050" b="1">
                          <a:solidFill>
                            <a:srgbClr val="FFFFFF"/>
                          </a:solidFill>
                          <a:latin typeface="Open Sans"/>
                        </a:rPr>
                        <a:t>Vérifier</a:t>
                      </a:r>
                    </a:p>
                  </a:txBody>
                  <a:tcPr marL="64008" marR="64008" marT="9144" marB="9144" anchor="ctr">
                    <a:solidFill>
                      <a:srgbClr val="003E51"/>
                    </a:solidFill>
                  </a:tcPr>
                </a:tc>
              </a:tr>
              <a:tr h="420624">
                <a:tc>
                  <a:txBody>
                    <a:bodyPr wrap="square"/>
                    <a:lstStyle/>
                    <a:p>
                      <a:pPr algn="l"/>
                      <a:r>
                        <a:rPr sz="1050" b="0">
                          <a:solidFill>
                            <a:srgbClr val="114A7D"/>
                          </a:solidFill>
                          <a:latin typeface="Open Sans"/>
                        </a:rPr>
                        <a:t>1</a:t>
                      </a:r>
                    </a:p>
                  </a:txBody>
                  <a:tcPr marL="64008" marR="64008" marT="9144" marB="9144" anchor="ctr">
                    <a:solidFill>
                      <a:srgbClr val="FFFFFF"/>
                    </a:solidFill>
                  </a:tcPr>
                </a:tc>
                <a:tc>
                  <a:txBody>
                    <a:bodyPr wrap="square"/>
                    <a:lstStyle/>
                    <a:p>
                      <a:pPr algn="l"/>
                      <a:r>
                        <a:rPr sz="1050" b="0">
                          <a:solidFill>
                            <a:srgbClr val="114A7D"/>
                          </a:solidFill>
                          <a:latin typeface="Open Sans"/>
                        </a:rPr>
                        <a:t>éditeur (Énergie)</a:t>
                      </a:r>
                    </a:p>
                  </a:txBody>
                  <a:tcPr marL="64008" marR="64008" marT="9144" marB="9144" anchor="ctr">
                    <a:solidFill>
                      <a:srgbClr val="FFFFFF"/>
                    </a:solidFill>
                  </a:tcPr>
                </a:tc>
                <a:tc>
                  <a:txBody>
                    <a:bodyPr wrap="square"/>
                    <a:lstStyle/>
                    <a:p>
                      <a:pPr algn="l"/>
                      <a:r>
                        <a:rPr sz="1050" b="0">
                          <a:solidFill>
                            <a:srgbClr val="114A7D"/>
                          </a:solidFill>
                          <a:latin typeface="Open Sans"/>
                        </a:rPr>
                        <a:t>Ouvrir « Saisie ministère » ; saisir une valeur énergie ; enregistrer brouillon</a:t>
                      </a:r>
                    </a:p>
                  </a:txBody>
                  <a:tcPr marL="64008" marR="64008" marT="9144" marB="9144" anchor="ctr">
                    <a:solidFill>
                      <a:srgbClr val="FFFFFF"/>
                    </a:solidFill>
                  </a:tcPr>
                </a:tc>
                <a:tc>
                  <a:txBody>
                    <a:bodyPr wrap="square"/>
                    <a:lstStyle/>
                    <a:p>
                      <a:pPr algn="l"/>
                      <a:r>
                        <a:rPr sz="1050" b="0">
                          <a:solidFill>
                            <a:srgbClr val="114A7D"/>
                          </a:solidFill>
                          <a:latin typeface="Open Sans"/>
                        </a:rPr>
                        <a:t>Statut = brouillon (provisoire)</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2</a:t>
                      </a:r>
                    </a:p>
                  </a:txBody>
                  <a:tcPr marL="64008" marR="64008" marT="9144" marB="9144" anchor="ctr">
                    <a:solidFill>
                      <a:srgbClr val="E6E9EE"/>
                    </a:solidFill>
                  </a:tcPr>
                </a:tc>
                <a:tc>
                  <a:txBody>
                    <a:bodyPr wrap="square"/>
                    <a:lstStyle/>
                    <a:p>
                      <a:pPr algn="l"/>
                      <a:r>
                        <a:rPr sz="1050" b="0">
                          <a:solidFill>
                            <a:srgbClr val="114A7D"/>
                          </a:solidFill>
                          <a:latin typeface="Open Sans"/>
                        </a:rPr>
                        <a:t>éditeur</a:t>
                      </a:r>
                    </a:p>
                  </a:txBody>
                  <a:tcPr marL="64008" marR="64008" marT="9144" marB="9144" anchor="ctr">
                    <a:solidFill>
                      <a:srgbClr val="E6E9EE"/>
                    </a:solidFill>
                  </a:tcPr>
                </a:tc>
                <a:tc>
                  <a:txBody>
                    <a:bodyPr wrap="square"/>
                    <a:lstStyle/>
                    <a:p>
                      <a:pPr algn="l"/>
                      <a:r>
                        <a:rPr sz="1050" b="0">
                          <a:solidFill>
                            <a:srgbClr val="114A7D"/>
                          </a:solidFill>
                          <a:latin typeface="Open Sans"/>
                        </a:rPr>
                        <a:t>Soumettre la saisie</a:t>
                      </a:r>
                    </a:p>
                  </a:txBody>
                  <a:tcPr marL="64008" marR="64008" marT="9144" marB="9144" anchor="ctr">
                    <a:solidFill>
                      <a:srgbClr val="E6E9EE"/>
                    </a:solidFill>
                  </a:tcPr>
                </a:tc>
                <a:tc>
                  <a:txBody>
                    <a:bodyPr wrap="square"/>
                    <a:lstStyle/>
                    <a:p>
                      <a:pPr algn="l"/>
                      <a:r>
                        <a:rPr sz="1050" b="0">
                          <a:solidFill>
                            <a:srgbClr val="114A7D"/>
                          </a:solidFill>
                          <a:latin typeface="Open Sans"/>
                        </a:rPr>
                        <a:t>Statut = soumis ; agriculture invisible</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3</a:t>
                      </a:r>
                    </a:p>
                  </a:txBody>
                  <a:tcPr marL="64008" marR="64008" marT="9144" marB="9144" anchor="ctr">
                    <a:solidFill>
                      <a:srgbClr val="FFFFFF"/>
                    </a:solidFill>
                  </a:tcPr>
                </a:tc>
                <a:tc>
                  <a:txBody>
                    <a:bodyPr wrap="square"/>
                    <a:lstStyle/>
                    <a:p>
                      <a:pPr algn="l"/>
                      <a:r>
                        <a:rPr sz="1050" b="0">
                          <a:solidFill>
                            <a:srgbClr val="114A7D"/>
                          </a:solidFill>
                          <a:latin typeface="Open Sans"/>
                        </a:rPr>
                        <a:t>valideur_mete</a:t>
                      </a:r>
                    </a:p>
                  </a:txBody>
                  <a:tcPr marL="64008" marR="64008" marT="9144" marB="9144" anchor="ctr">
                    <a:solidFill>
                      <a:srgbClr val="FFFFFF"/>
                    </a:solidFill>
                  </a:tcPr>
                </a:tc>
                <a:tc>
                  <a:txBody>
                    <a:bodyPr wrap="square"/>
                    <a:lstStyle/>
                    <a:p>
                      <a:pPr algn="l"/>
                      <a:r>
                        <a:rPr sz="1050" b="0">
                          <a:solidFill>
                            <a:srgbClr val="114A7D"/>
                          </a:solidFill>
                          <a:latin typeface="Open Sans"/>
                        </a:rPr>
                        <a:t>Trouver la saisie dans la file ; rejeter avec un commentaire</a:t>
                      </a:r>
                    </a:p>
                  </a:txBody>
                  <a:tcPr marL="64008" marR="64008" marT="9144" marB="9144" anchor="ctr">
                    <a:solidFill>
                      <a:srgbClr val="FFFFFF"/>
                    </a:solidFill>
                  </a:tcPr>
                </a:tc>
                <a:tc>
                  <a:txBody>
                    <a:bodyPr wrap="square"/>
                    <a:lstStyle/>
                    <a:p>
                      <a:pPr algn="l"/>
                      <a:r>
                        <a:rPr sz="1050" b="0">
                          <a:solidFill>
                            <a:srgbClr val="114A7D"/>
                          </a:solidFill>
                          <a:latin typeface="Open Sans"/>
                        </a:rPr>
                        <a:t>Retour à l'éditeur en rejeté + motif</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4</a:t>
                      </a:r>
                    </a:p>
                  </a:txBody>
                  <a:tcPr marL="64008" marR="64008" marT="9144" marB="9144" anchor="ctr">
                    <a:solidFill>
                      <a:srgbClr val="E6E9EE"/>
                    </a:solidFill>
                  </a:tcPr>
                </a:tc>
                <a:tc>
                  <a:txBody>
                    <a:bodyPr wrap="square"/>
                    <a:lstStyle/>
                    <a:p>
                      <a:pPr algn="l"/>
                      <a:r>
                        <a:rPr sz="1050" b="0">
                          <a:solidFill>
                            <a:srgbClr val="114A7D"/>
                          </a:solidFill>
                          <a:latin typeface="Open Sans"/>
                        </a:rPr>
                        <a:t>éditeur</a:t>
                      </a:r>
                    </a:p>
                  </a:txBody>
                  <a:tcPr marL="64008" marR="64008" marT="9144" marB="9144" anchor="ctr">
                    <a:solidFill>
                      <a:srgbClr val="E6E9EE"/>
                    </a:solidFill>
                  </a:tcPr>
                </a:tc>
                <a:tc>
                  <a:txBody>
                    <a:bodyPr wrap="square"/>
                    <a:lstStyle/>
                    <a:p>
                      <a:pPr algn="l"/>
                      <a:r>
                        <a:rPr sz="1050" b="0">
                          <a:solidFill>
                            <a:srgbClr val="114A7D"/>
                          </a:solidFill>
                          <a:latin typeface="Open Sans"/>
                        </a:rPr>
                        <a:t>Corriger et re-soumettre</a:t>
                      </a:r>
                    </a:p>
                  </a:txBody>
                  <a:tcPr marL="64008" marR="64008" marT="9144" marB="9144" anchor="ctr">
                    <a:solidFill>
                      <a:srgbClr val="E6E9EE"/>
                    </a:solidFill>
                  </a:tcPr>
                </a:tc>
                <a:tc>
                  <a:txBody>
                    <a:bodyPr wrap="square"/>
                    <a:lstStyle/>
                    <a:p>
                      <a:pPr algn="l"/>
                      <a:r>
                        <a:rPr sz="1050" b="0">
                          <a:solidFill>
                            <a:srgbClr val="114A7D"/>
                          </a:solidFill>
                          <a:latin typeface="Open Sans"/>
                        </a:rPr>
                        <a:t>Statut = soumis</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5</a:t>
                      </a:r>
                    </a:p>
                  </a:txBody>
                  <a:tcPr marL="64008" marR="64008" marT="9144" marB="9144" anchor="ctr">
                    <a:solidFill>
                      <a:srgbClr val="FFFFFF"/>
                    </a:solidFill>
                  </a:tcPr>
                </a:tc>
                <a:tc>
                  <a:txBody>
                    <a:bodyPr wrap="square"/>
                    <a:lstStyle/>
                    <a:p>
                      <a:pPr algn="l"/>
                      <a:r>
                        <a:rPr sz="1050" b="0">
                          <a:solidFill>
                            <a:srgbClr val="114A7D"/>
                          </a:solidFill>
                          <a:latin typeface="Open Sans"/>
                        </a:rPr>
                        <a:t>valideur_mete</a:t>
                      </a:r>
                    </a:p>
                  </a:txBody>
                  <a:tcPr marL="64008" marR="64008" marT="9144" marB="9144" anchor="ctr">
                    <a:solidFill>
                      <a:srgbClr val="FFFFFF"/>
                    </a:solidFill>
                  </a:tcPr>
                </a:tc>
                <a:tc>
                  <a:txBody>
                    <a:bodyPr wrap="square"/>
                    <a:lstStyle/>
                    <a:p>
                      <a:pPr algn="l"/>
                      <a:r>
                        <a:rPr sz="1050" b="0">
                          <a:solidFill>
                            <a:srgbClr val="114A7D"/>
                          </a:solidFill>
                          <a:latin typeface="Open Sans"/>
                        </a:rPr>
                        <a:t>Approuver ; puis clôturer la période</a:t>
                      </a:r>
                    </a:p>
                  </a:txBody>
                  <a:tcPr marL="64008" marR="64008" marT="9144" marB="9144" anchor="ctr">
                    <a:solidFill>
                      <a:srgbClr val="FFFFFF"/>
                    </a:solidFill>
                  </a:tcPr>
                </a:tc>
                <a:tc>
                  <a:txBody>
                    <a:bodyPr wrap="square"/>
                    <a:lstStyle/>
                    <a:p>
                      <a:pPr algn="l"/>
                      <a:r>
                        <a:rPr sz="1050" b="0">
                          <a:solidFill>
                            <a:srgbClr val="114A7D"/>
                          </a:solidFill>
                          <a:latin typeface="Open Sans"/>
                        </a:rPr>
                        <a:t>Statut = validé ; ligne d'audit créée</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6</a:t>
                      </a:r>
                    </a:p>
                  </a:txBody>
                  <a:tcPr marL="64008" marR="64008" marT="9144" marB="9144" anchor="ctr">
                    <a:solidFill>
                      <a:srgbClr val="E6E9EE"/>
                    </a:solidFill>
                  </a:tcPr>
                </a:tc>
                <a:tc>
                  <a:txBody>
                    <a:bodyPr wrap="square"/>
                    <a:lstStyle/>
                    <a:p>
                      <a:pPr algn="l"/>
                      <a:r>
                        <a:rPr sz="1050" b="0">
                          <a:solidFill>
                            <a:srgbClr val="114A7D"/>
                          </a:solidFill>
                          <a:latin typeface="Open Sans"/>
                        </a:rPr>
                        <a:t>(n'importe qui)</a:t>
                      </a:r>
                    </a:p>
                  </a:txBody>
                  <a:tcPr marL="64008" marR="64008" marT="9144" marB="9144" anchor="ctr">
                    <a:solidFill>
                      <a:srgbClr val="E6E9EE"/>
                    </a:solidFill>
                  </a:tcPr>
                </a:tc>
                <a:tc>
                  <a:txBody>
                    <a:bodyPr wrap="square"/>
                    <a:lstStyle/>
                    <a:p>
                      <a:pPr algn="l"/>
                      <a:r>
                        <a:rPr sz="1050" b="0">
                          <a:solidFill>
                            <a:srgbClr val="114A7D"/>
                          </a:solidFill>
                          <a:latin typeface="Open Sans"/>
                        </a:rPr>
                        <a:t>Ouvrir « Vue d'ensemble » + « Modules sectoriels »</a:t>
                      </a:r>
                    </a:p>
                  </a:txBody>
                  <a:tcPr marL="64008" marR="64008" marT="9144" marB="9144" anchor="ctr">
                    <a:solidFill>
                      <a:srgbClr val="E6E9EE"/>
                    </a:solidFill>
                  </a:tcPr>
                </a:tc>
                <a:tc>
                  <a:txBody>
                    <a:bodyPr wrap="square"/>
                    <a:lstStyle/>
                    <a:p>
                      <a:pPr algn="l"/>
                      <a:r>
                        <a:rPr sz="1050" b="0">
                          <a:solidFill>
                            <a:srgbClr val="114A7D"/>
                          </a:solidFill>
                          <a:latin typeface="Open Sans"/>
                        </a:rPr>
                        <a:t>La valeur validée se reflète vs cible</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7</a:t>
                      </a:r>
                    </a:p>
                  </a:txBody>
                  <a:tcPr marL="64008" marR="64008" marT="9144" marB="9144" anchor="ctr">
                    <a:solidFill>
                      <a:srgbClr val="FFFFFF"/>
                    </a:solidFill>
                  </a:tcPr>
                </a:tc>
                <a:tc>
                  <a:txBody>
                    <a:bodyPr wrap="square"/>
                    <a:lstStyle/>
                    <a:p>
                      <a:pPr algn="l"/>
                      <a:r>
                        <a:rPr sz="1050" b="0">
                          <a:solidFill>
                            <a:srgbClr val="114A7D"/>
                          </a:solidFill>
                          <a:latin typeface="Open Sans"/>
                        </a:rPr>
                        <a:t>valideur_mete</a:t>
                      </a:r>
                    </a:p>
                  </a:txBody>
                  <a:tcPr marL="64008" marR="64008" marT="9144" marB="9144" anchor="ctr">
                    <a:solidFill>
                      <a:srgbClr val="FFFFFF"/>
                    </a:solidFill>
                  </a:tcPr>
                </a:tc>
                <a:tc>
                  <a:txBody>
                    <a:bodyPr wrap="square"/>
                    <a:lstStyle/>
                    <a:p>
                      <a:pPr algn="l"/>
                      <a:r>
                        <a:rPr sz="1050" b="0">
                          <a:solidFill>
                            <a:srgbClr val="114A7D"/>
                          </a:solidFill>
                          <a:latin typeface="Open Sans"/>
                        </a:rPr>
                        <a:t>Ouvrir « Export CRT → BTR » ; exporter CSV/JSON</a:t>
                      </a:r>
                    </a:p>
                  </a:txBody>
                  <a:tcPr marL="64008" marR="64008" marT="9144" marB="9144" anchor="ctr">
                    <a:solidFill>
                      <a:srgbClr val="FFFFFF"/>
                    </a:solidFill>
                  </a:tcPr>
                </a:tc>
                <a:tc>
                  <a:txBody>
                    <a:bodyPr wrap="square"/>
                    <a:lstStyle/>
                    <a:p>
                      <a:pPr algn="l"/>
                      <a:r>
                        <a:rPr sz="1050" b="0">
                          <a:solidFill>
                            <a:srgbClr val="114A7D"/>
                          </a:solidFill>
                          <a:latin typeface="Open Sans"/>
                        </a:rPr>
                        <a:t>La valeur figure dans le bon tableau CRT</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8</a:t>
                      </a:r>
                    </a:p>
                  </a:txBody>
                  <a:tcPr marL="64008" marR="64008" marT="9144" marB="9144" anchor="ctr">
                    <a:solidFill>
                      <a:srgbClr val="E6E9EE"/>
                    </a:solidFill>
                  </a:tcPr>
                </a:tc>
                <a:tc>
                  <a:txBody>
                    <a:bodyPr wrap="square"/>
                    <a:lstStyle/>
                    <a:p>
                      <a:pPr algn="l"/>
                      <a:r>
                        <a:rPr sz="1050" b="0">
                          <a:solidFill>
                            <a:srgbClr val="114A7D"/>
                          </a:solidFill>
                          <a:latin typeface="Open Sans"/>
                        </a:rPr>
                        <a:t>lecteur</a:t>
                      </a:r>
                    </a:p>
                  </a:txBody>
                  <a:tcPr marL="64008" marR="64008" marT="9144" marB="9144" anchor="ctr">
                    <a:solidFill>
                      <a:srgbClr val="E6E9EE"/>
                    </a:solidFill>
                  </a:tcPr>
                </a:tc>
                <a:tc>
                  <a:txBody>
                    <a:bodyPr wrap="square"/>
                    <a:lstStyle/>
                    <a:p>
                      <a:pPr algn="l"/>
                      <a:r>
                        <a:rPr sz="1050" b="0">
                          <a:solidFill>
                            <a:srgbClr val="114A7D"/>
                          </a:solidFill>
                          <a:latin typeface="Open Sans"/>
                        </a:rPr>
                        <a:t>Basculer en observateur</a:t>
                      </a:r>
                    </a:p>
                  </a:txBody>
                  <a:tcPr marL="64008" marR="64008" marT="9144" marB="9144" anchor="ctr">
                    <a:solidFill>
                      <a:srgbClr val="E6E9EE"/>
                    </a:solidFill>
                  </a:tcPr>
                </a:tc>
                <a:tc>
                  <a:txBody>
                    <a:bodyPr wrap="square"/>
                    <a:lstStyle/>
                    <a:p>
                      <a:pPr algn="l"/>
                      <a:r>
                        <a:rPr sz="1050" b="0">
                          <a:solidFill>
                            <a:srgbClr val="114A7D"/>
                          </a:solidFill>
                          <a:latin typeface="Open Sans"/>
                        </a:rPr>
                        <a:t>Voit le validé ; ne peut pas ouvrir Saisie/Validation</a:t>
                      </a:r>
                    </a:p>
                  </a:txBody>
                  <a:tcPr marL="64008" marR="64008" marT="9144" marB="9144" anchor="ctr">
                    <a:solidFill>
                      <a:srgbClr val="E6E9EE"/>
                    </a:solidFill>
                  </a:tcPr>
                </a:tc>
              </a:tr>
            </a:tbl>
          </a:graphicData>
        </a:graphic>
      </p:graphicFrame>
      <p:sp>
        <p:nvSpPr>
          <p:cNvPr id="12" name="TextBox 11"/>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Objectif : prouver, de vos mains, que seul « validé » devient officiel et qu'un secteur ne lit pas l'autre. Durée : ~20 min · clés de correction dans le pack facilitateur.</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M4-EX · débrief</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600" b="1" i="0">
                <a:solidFill>
                  <a:srgbClr val="FFFFFF"/>
                </a:solidFill>
                <a:latin typeface="Open Sans"/>
              </a:rPr>
              <a:t>Ce que la boucle vient de prouver : la supervision et la traçabilité sont réelles, pas déclarées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16 / 28</a:t>
            </a:r>
          </a:p>
        </p:txBody>
      </p:sp>
      <p:sp>
        <p:nvSpPr>
          <p:cNvPr id="10" name="TextBox 9"/>
          <p:cNvSpPr txBox="1"/>
          <p:nvPr/>
        </p:nvSpPr>
        <p:spPr>
          <a:xfrm>
            <a:off x="365760" y="1325880"/>
            <a:ext cx="457200" cy="996696"/>
          </a:xfrm>
          <a:prstGeom prst="rect">
            <a:avLst/>
          </a:prstGeom>
          <a:noFill/>
        </p:spPr>
        <p:txBody>
          <a:bodyPr wrap="square" anchor="ctr" lIns="36576" rIns="36576" tIns="18288" bIns="18288">
            <a:spAutoFit/>
          </a:bodyPr>
          <a:lstStyle/>
          <a:p>
            <a:pPr algn="l"/>
            <a:r>
              <a:rPr sz="2200" b="1" i="0">
                <a:solidFill>
                  <a:srgbClr val="62D32F"/>
                </a:solidFill>
                <a:latin typeface="Open Sans"/>
              </a:rPr>
              <a:t>✓</a:t>
            </a:r>
          </a:p>
        </p:txBody>
      </p:sp>
      <p:sp>
        <p:nvSpPr>
          <p:cNvPr id="11" name="TextBox 10"/>
          <p:cNvSpPr txBox="1"/>
          <p:nvPr/>
        </p:nvSpPr>
        <p:spPr>
          <a:xfrm>
            <a:off x="950976" y="1325880"/>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Un secteur ne lit pas un autre — vous n'avez jamais vu l'agriculture en persona Énergie (RLS).</a:t>
            </a:r>
          </a:p>
        </p:txBody>
      </p:sp>
      <p:sp>
        <p:nvSpPr>
          <p:cNvPr id="12" name="Rectangle 11"/>
          <p:cNvSpPr/>
          <p:nvPr/>
        </p:nvSpPr>
        <p:spPr>
          <a:xfrm>
            <a:off x="365760" y="2313432"/>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60" y="2322576"/>
            <a:ext cx="457200" cy="996696"/>
          </a:xfrm>
          <a:prstGeom prst="rect">
            <a:avLst/>
          </a:prstGeom>
          <a:noFill/>
        </p:spPr>
        <p:txBody>
          <a:bodyPr wrap="square" anchor="ctr" lIns="36576" rIns="36576" tIns="18288" bIns="18288">
            <a:spAutoFit/>
          </a:bodyPr>
          <a:lstStyle/>
          <a:p>
            <a:pPr algn="l"/>
            <a:r>
              <a:rPr sz="2200" b="1" i="0">
                <a:solidFill>
                  <a:srgbClr val="62D32F"/>
                </a:solidFill>
                <a:latin typeface="Open Sans"/>
              </a:rPr>
              <a:t>✓</a:t>
            </a:r>
          </a:p>
        </p:txBody>
      </p:sp>
      <p:sp>
        <p:nvSpPr>
          <p:cNvPr id="14" name="TextBox 13"/>
          <p:cNvSpPr txBox="1"/>
          <p:nvPr/>
        </p:nvSpPr>
        <p:spPr>
          <a:xfrm>
            <a:off x="950976" y="2322576"/>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Le rejet est constructif — la saisie revient éditable avec le motif de METE.</a:t>
            </a:r>
          </a:p>
        </p:txBody>
      </p:sp>
      <p:sp>
        <p:nvSpPr>
          <p:cNvPr id="15" name="Rectangle 14"/>
          <p:cNvSpPr/>
          <p:nvPr/>
        </p:nvSpPr>
        <p:spPr>
          <a:xfrm>
            <a:off x="365760" y="3310128"/>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65760" y="3319272"/>
            <a:ext cx="457200" cy="996696"/>
          </a:xfrm>
          <a:prstGeom prst="rect">
            <a:avLst/>
          </a:prstGeom>
          <a:noFill/>
        </p:spPr>
        <p:txBody>
          <a:bodyPr wrap="square" anchor="ctr" lIns="36576" rIns="36576" tIns="18288" bIns="18288">
            <a:spAutoFit/>
          </a:bodyPr>
          <a:lstStyle/>
          <a:p>
            <a:pPr algn="l"/>
            <a:r>
              <a:rPr sz="2200" b="1" i="0">
                <a:solidFill>
                  <a:srgbClr val="62D32F"/>
                </a:solidFill>
                <a:latin typeface="Open Sans"/>
              </a:rPr>
              <a:t>✓</a:t>
            </a:r>
          </a:p>
        </p:txBody>
      </p:sp>
      <p:sp>
        <p:nvSpPr>
          <p:cNvPr id="17" name="TextBox 16"/>
          <p:cNvSpPr txBox="1"/>
          <p:nvPr/>
        </p:nvSpPr>
        <p:spPr>
          <a:xfrm>
            <a:off x="950976" y="3319272"/>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Seul le validé bouge le suivi national et entre dans l'export CRT.</a:t>
            </a:r>
          </a:p>
        </p:txBody>
      </p:sp>
      <p:sp>
        <p:nvSpPr>
          <p:cNvPr id="18" name="Rectangle 17"/>
          <p:cNvSpPr/>
          <p:nvPr/>
        </p:nvSpPr>
        <p:spPr>
          <a:xfrm>
            <a:off x="365760" y="4306824"/>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5760" y="4315968"/>
            <a:ext cx="457200" cy="996696"/>
          </a:xfrm>
          <a:prstGeom prst="rect">
            <a:avLst/>
          </a:prstGeom>
          <a:noFill/>
        </p:spPr>
        <p:txBody>
          <a:bodyPr wrap="square" anchor="ctr" lIns="36576" rIns="36576" tIns="18288" bIns="18288">
            <a:spAutoFit/>
          </a:bodyPr>
          <a:lstStyle/>
          <a:p>
            <a:pPr algn="l"/>
            <a:r>
              <a:rPr sz="2200" b="1" i="0">
                <a:solidFill>
                  <a:srgbClr val="62D32F"/>
                </a:solidFill>
                <a:latin typeface="Open Sans"/>
              </a:rPr>
              <a:t>✓</a:t>
            </a:r>
          </a:p>
        </p:txBody>
      </p:sp>
      <p:sp>
        <p:nvSpPr>
          <p:cNvPr id="20" name="TextBox 19"/>
          <p:cNvSpPr txBox="1"/>
          <p:nvPr/>
        </p:nvSpPr>
        <p:spPr>
          <a:xfrm>
            <a:off x="950976" y="4315968"/>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Chaque validation a écrit une ligne d'audit qu'on ne peut pas effacer.</a:t>
            </a:r>
          </a:p>
        </p:txBody>
      </p:sp>
      <p:sp>
        <p:nvSpPr>
          <p:cNvPr id="21" name="Rectangle 20"/>
          <p:cNvSpPr/>
          <p:nvPr/>
        </p:nvSpPr>
        <p:spPr>
          <a:xfrm>
            <a:off x="365760" y="5303520"/>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365760" y="5312664"/>
            <a:ext cx="457200" cy="996696"/>
          </a:xfrm>
          <a:prstGeom prst="rect">
            <a:avLst/>
          </a:prstGeom>
          <a:noFill/>
        </p:spPr>
        <p:txBody>
          <a:bodyPr wrap="square" anchor="ctr" lIns="36576" rIns="36576" tIns="18288" bIns="18288">
            <a:spAutoFit/>
          </a:bodyPr>
          <a:lstStyle/>
          <a:p>
            <a:pPr algn="l"/>
            <a:r>
              <a:rPr sz="2200" b="1" i="0">
                <a:solidFill>
                  <a:srgbClr val="62D32F"/>
                </a:solidFill>
                <a:latin typeface="Open Sans"/>
              </a:rPr>
              <a:t>✓</a:t>
            </a:r>
          </a:p>
        </p:txBody>
      </p:sp>
      <p:sp>
        <p:nvSpPr>
          <p:cNvPr id="23" name="TextBox 22"/>
          <p:cNvSpPr txBox="1"/>
          <p:nvPr/>
        </p:nvSpPr>
        <p:spPr>
          <a:xfrm>
            <a:off x="950976" y="5312664"/>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L'observateur voit le résultat, jamais les brouillons — la confiance externe est protégée.</a:t>
            </a:r>
          </a:p>
        </p:txBody>
      </p:sp>
      <p:sp>
        <p:nvSpPr>
          <p:cNvPr id="24" name="Rectangle 23"/>
          <p:cNvSpPr/>
          <p:nvPr/>
        </p:nvSpPr>
        <p:spPr>
          <a:xfrm>
            <a:off x="365760" y="6300216"/>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365760" y="5833872"/>
            <a:ext cx="11460175" cy="475488"/>
          </a:xfrm>
          <a:prstGeom prst="roundRect">
            <a:avLst>
              <a:gd name="adj" fmla="val 6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lIns="164592"/>
          <a:lstStyle/>
          <a:p>
            <a:pPr algn="ctr"/>
            <a:r>
              <a:rPr sz="1300" b="1">
                <a:solidFill>
                  <a:srgbClr val="003E51"/>
                </a:solidFill>
                <a:latin typeface="Open Sans"/>
              </a:rPr>
              <a:t>Question à la salle : Où, dans votre ministère, se situe l'étape qui ralentit le plus ce cycle aujourd'hui ?</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récapitulatif vs objectifs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2200" b="1" i="0">
                <a:solidFill>
                  <a:srgbClr val="FFFFFF"/>
                </a:solidFill>
                <a:latin typeface="Open Sans"/>
              </a:rPr>
              <a:t>M4 — cinq objectifs, cinq cases cochées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17 / 28</a:t>
            </a:r>
          </a:p>
        </p:txBody>
      </p:sp>
      <p:graphicFrame>
        <p:nvGraphicFramePr>
          <p:cNvPr id="10" name="Table 9"/>
          <p:cNvGraphicFramePr>
            <a:graphicFrameLocks noGrp="1"/>
          </p:cNvGraphicFramePr>
          <p:nvPr/>
        </p:nvGraphicFramePr>
        <p:xfrm>
          <a:off x="365760" y="1280160"/>
          <a:ext cx="11460174" cy="2523744"/>
        </p:xfrm>
        <a:graphic>
          <a:graphicData uri="http://schemas.openxmlformats.org/drawingml/2006/table">
            <a:tbl>
              <a:tblPr>
                <a:tableStyleId>{5C22544A-7EE6-4342-B048-85BDC9FD1C3A}</a:tableStyleId>
              </a:tblPr>
              <a:tblGrid>
                <a:gridCol w="6646901"/>
                <a:gridCol w="4813273"/>
              </a:tblGrid>
              <a:tr h="420624">
                <a:tc>
                  <a:txBody>
                    <a:bodyPr wrap="square"/>
                    <a:lstStyle/>
                    <a:p>
                      <a:pPr algn="l"/>
                      <a:r>
                        <a:rPr sz="1200" b="1">
                          <a:solidFill>
                            <a:srgbClr val="FFFFFF"/>
                          </a:solidFill>
                          <a:latin typeface="Open Sans"/>
                        </a:rPr>
                        <a:t>Objectif</a:t>
                      </a:r>
                    </a:p>
                  </a:txBody>
                  <a:tcPr marL="64008" marR="64008" marT="9144" marB="9144" anchor="ctr">
                    <a:solidFill>
                      <a:srgbClr val="003E51"/>
                    </a:solidFill>
                  </a:tcPr>
                </a:tc>
                <a:tc>
                  <a:txBody>
                    <a:bodyPr wrap="square"/>
                    <a:lstStyle/>
                    <a:p>
                      <a:pPr algn="l"/>
                      <a:r>
                        <a:rPr sz="1200" b="1">
                          <a:solidFill>
                            <a:srgbClr val="FFFFFF"/>
                          </a:solidFill>
                          <a:latin typeface="Open Sans"/>
                        </a:rPr>
                        <a:t>Couvert par</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5 fonctions d'une plateforme MRV</a:t>
                      </a:r>
                    </a:p>
                  </a:txBody>
                  <a:tcPr marL="64008" marR="64008" marT="9144" marB="9144" anchor="ctr">
                    <a:solidFill>
                      <a:srgbClr val="FFFFFF"/>
                    </a:solidFill>
                  </a:tcPr>
                </a:tc>
                <a:tc>
                  <a:txBody>
                    <a:bodyPr wrap="square"/>
                    <a:lstStyle/>
                    <a:p>
                      <a:pPr algn="l"/>
                      <a:r>
                        <a:rPr sz="1200" b="0">
                          <a:solidFill>
                            <a:srgbClr val="114A7D"/>
                          </a:solidFill>
                          <a:latin typeface="Open Sans"/>
                        </a:rPr>
                        <a:t>Slides 3–4 + démonstrateur</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Deux barrières d'accès (périmètre vs identité)</a:t>
                      </a:r>
                    </a:p>
                  </a:txBody>
                  <a:tcPr marL="64008" marR="64008" marT="9144" marB="9144" anchor="ctr">
                    <a:solidFill>
                      <a:srgbClr val="E6E9EE"/>
                    </a:solidFill>
                  </a:tcPr>
                </a:tc>
                <a:tc>
                  <a:txBody>
                    <a:bodyPr wrap="square"/>
                    <a:lstStyle/>
                    <a:p>
                      <a:pPr algn="l"/>
                      <a:r>
                        <a:rPr sz="1200" b="0">
                          <a:solidFill>
                            <a:srgbClr val="114A7D"/>
                          </a:solidFill>
                          <a:latin typeface="Open Sans"/>
                        </a:rPr>
                        <a:t>Slide 5</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Exécuter la boucle saisir→valider→exporter</a:t>
                      </a:r>
                    </a:p>
                  </a:txBody>
                  <a:tcPr marL="64008" marR="64008" marT="9144" marB="9144" anchor="ctr">
                    <a:solidFill>
                      <a:srgbClr val="FFFFFF"/>
                    </a:solidFill>
                  </a:tcPr>
                </a:tc>
                <a:tc>
                  <a:txBody>
                    <a:bodyPr wrap="square"/>
                    <a:lstStyle/>
                    <a:p>
                      <a:pPr algn="l"/>
                      <a:r>
                        <a:rPr sz="1200" b="0">
                          <a:solidFill>
                            <a:srgbClr val="114A7D"/>
                          </a:solidFill>
                          <a:latin typeface="Open Sans"/>
                        </a:rPr>
                        <a:t>Slide 12 + exercice M4-EX</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Tracer un chiffre validé jusqu'au CRT/BTR</a:t>
                      </a:r>
                    </a:p>
                  </a:txBody>
                  <a:tcPr marL="64008" marR="64008" marT="9144" marB="9144" anchor="ctr">
                    <a:solidFill>
                      <a:srgbClr val="E6E9EE"/>
                    </a:solidFill>
                  </a:tcPr>
                </a:tc>
                <a:tc>
                  <a:txBody>
                    <a:bodyPr wrap="square"/>
                    <a:lstStyle/>
                    <a:p>
                      <a:pPr algn="l"/>
                      <a:r>
                        <a:rPr sz="1200" b="0">
                          <a:solidFill>
                            <a:srgbClr val="114A7D"/>
                          </a:solidFill>
                          <a:latin typeface="Open Sans"/>
                        </a:rPr>
                        <a:t>Slide 13 + étape 7 de l'exercice</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Pourquoi seul « validé » est officiel</a:t>
                      </a:r>
                    </a:p>
                  </a:txBody>
                  <a:tcPr marL="64008" marR="64008" marT="9144" marB="9144" anchor="ctr">
                    <a:solidFill>
                      <a:srgbClr val="FFFFFF"/>
                    </a:solidFill>
                  </a:tcPr>
                </a:tc>
                <a:tc>
                  <a:txBody>
                    <a:bodyPr wrap="square"/>
                    <a:lstStyle/>
                    <a:p>
                      <a:pPr algn="l"/>
                      <a:r>
                        <a:rPr sz="1200" b="0">
                          <a:solidFill>
                            <a:srgbClr val="114A7D"/>
                          </a:solidFill>
                          <a:latin typeface="Open Sans"/>
                        </a:rPr>
                        <a:t>Slide 12 + débrief Slide 16</a:t>
                      </a:r>
                    </a:p>
                  </a:txBody>
                  <a:tcPr marL="64008" marR="64008" marT="9144" marB="9144" anchor="ctr">
                    <a:solidFill>
                      <a:srgbClr val="FFFFFF"/>
                    </a:solidFill>
                  </a:tcPr>
                </a:tc>
              </a:tr>
            </a:tbl>
          </a:graphicData>
        </a:graphic>
      </p:graphicFrame>
      <p:sp>
        <p:nvSpPr>
          <p:cNvPr id="11" name="TextBox 10"/>
          <p:cNvSpPr txBox="1"/>
          <p:nvPr/>
        </p:nvSpPr>
        <p:spPr>
          <a:xfrm>
            <a:off x="365760" y="5980176"/>
            <a:ext cx="11460175" cy="384048"/>
          </a:xfrm>
          <a:prstGeom prst="rect">
            <a:avLst/>
          </a:prstGeom>
          <a:noFill/>
        </p:spPr>
        <p:txBody>
          <a:bodyPr wrap="square" anchor="t" lIns="36576" rIns="36576" tIns="18288" bIns="18288">
            <a:spAutoFit/>
          </a:bodyPr>
          <a:lstStyle/>
          <a:p>
            <a:pPr algn="l">
              <a:lnSpc>
                <a:spcPct val="100000"/>
              </a:lnSpc>
            </a:pPr>
            <a:r>
              <a:rPr sz="1300" b="1" i="0">
                <a:solidFill>
                  <a:srgbClr val="00953C"/>
                </a:solidFill>
                <a:latin typeface="Open Sans"/>
              </a:rPr>
              <a:t>›  Vous savez maintenant faire tourner le tableau de bord. M5 répond à : qui le fait tourner après notre départ, et avec quels moyens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Module M5 · objectifs d'apprentissage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M5 — transformer un atelier en un système qui survit à l'atelier</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18 / 28</a:t>
            </a:r>
          </a:p>
        </p:txBody>
      </p:sp>
      <p:sp>
        <p:nvSpPr>
          <p:cNvPr id="10" name="Rounded Rectangle 9"/>
          <p:cNvSpPr/>
          <p:nvPr/>
        </p:nvSpPr>
        <p:spPr>
          <a:xfrm>
            <a:off x="365760" y="1417320"/>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1</a:t>
            </a:r>
          </a:p>
        </p:txBody>
      </p:sp>
      <p:sp>
        <p:nvSpPr>
          <p:cNvPr id="11" name="TextBox 10"/>
          <p:cNvSpPr txBox="1"/>
          <p:nvPr/>
        </p:nvSpPr>
        <p:spPr>
          <a:xfrm>
            <a:off x="950976" y="1325880"/>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Situer où nous sommes sur la feuille de route de mise en œuvre.</a:t>
            </a:r>
          </a:p>
        </p:txBody>
      </p:sp>
      <p:sp>
        <p:nvSpPr>
          <p:cNvPr id="12" name="Rectangle 11"/>
          <p:cNvSpPr/>
          <p:nvPr/>
        </p:nvSpPr>
        <p:spPr>
          <a:xfrm>
            <a:off x="365760" y="2313432"/>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365760" y="2414016"/>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2</a:t>
            </a:r>
          </a:p>
        </p:txBody>
      </p:sp>
      <p:sp>
        <p:nvSpPr>
          <p:cNvPr id="14" name="TextBox 13"/>
          <p:cNvSpPr txBox="1"/>
          <p:nvPr/>
        </p:nvSpPr>
        <p:spPr>
          <a:xfrm>
            <a:off x="950976" y="2322576"/>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Connaître votre rôle institutionnel écrit dans la matrice des 11 institutions.</a:t>
            </a:r>
          </a:p>
        </p:txBody>
      </p:sp>
      <p:sp>
        <p:nvSpPr>
          <p:cNvPr id="15" name="Rectangle 14"/>
          <p:cNvSpPr/>
          <p:nvPr/>
        </p:nvSpPr>
        <p:spPr>
          <a:xfrm>
            <a:off x="365760" y="3310128"/>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365760" y="3410712"/>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3</a:t>
            </a:r>
          </a:p>
        </p:txBody>
      </p:sp>
      <p:sp>
        <p:nvSpPr>
          <p:cNvPr id="17" name="TextBox 16"/>
          <p:cNvSpPr txBox="1"/>
          <p:nvPr/>
        </p:nvSpPr>
        <p:spPr>
          <a:xfrm>
            <a:off x="950976" y="3319272"/>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Identifier les écarts de données documentés à fermer (et qui les ferme).</a:t>
            </a:r>
          </a:p>
        </p:txBody>
      </p:sp>
      <p:sp>
        <p:nvSpPr>
          <p:cNvPr id="18" name="Rectangle 17"/>
          <p:cNvSpPr/>
          <p:nvPr/>
        </p:nvSpPr>
        <p:spPr>
          <a:xfrm>
            <a:off x="365760" y="4306824"/>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365760" y="4407408"/>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4</a:t>
            </a:r>
          </a:p>
        </p:txBody>
      </p:sp>
      <p:sp>
        <p:nvSpPr>
          <p:cNvPr id="20" name="TextBox 19"/>
          <p:cNvSpPr txBox="1"/>
          <p:nvPr/>
        </p:nvSpPr>
        <p:spPr>
          <a:xfrm>
            <a:off x="950976" y="4315968"/>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Comprendre le relais séquentiel vers l'UNIDO à partir de juin 2026.</a:t>
            </a:r>
          </a:p>
        </p:txBody>
      </p:sp>
      <p:sp>
        <p:nvSpPr>
          <p:cNvPr id="21" name="Rectangle 20"/>
          <p:cNvSpPr/>
          <p:nvPr/>
        </p:nvSpPr>
        <p:spPr>
          <a:xfrm>
            <a:off x="365760" y="5303520"/>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365760" y="5404104"/>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5</a:t>
            </a:r>
          </a:p>
        </p:txBody>
      </p:sp>
      <p:sp>
        <p:nvSpPr>
          <p:cNvPr id="23" name="TextBox 22"/>
          <p:cNvSpPr txBox="1"/>
          <p:nvPr/>
        </p:nvSpPr>
        <p:spPr>
          <a:xfrm>
            <a:off x="950976" y="5312664"/>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Repartir avec les prochaines étapes concrètes : qui fait quoi, quand.</a:t>
            </a:r>
          </a:p>
        </p:txBody>
      </p:sp>
      <p:sp>
        <p:nvSpPr>
          <p:cNvPr id="24" name="Rectangle 23"/>
          <p:cNvSpPr/>
          <p:nvPr/>
        </p:nvSpPr>
        <p:spPr>
          <a:xfrm>
            <a:off x="365760" y="6300216"/>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A — de la formation à l'institution permanente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La leçon internationale : institutionnaliser le MRV, ne pas le projetiser</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19 / 28</a:t>
            </a:r>
          </a:p>
        </p:txBody>
      </p:sp>
      <p:sp>
        <p:nvSpPr>
          <p:cNvPr id="10" name="Rounded Rectangle 9"/>
          <p:cNvSpPr/>
          <p:nvPr/>
        </p:nvSpPr>
        <p:spPr>
          <a:xfrm>
            <a:off x="365760" y="1325880"/>
            <a:ext cx="5592927" cy="21991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2588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 y="1453896"/>
            <a:ext cx="5190591" cy="365760"/>
          </a:xfrm>
          <a:prstGeom prst="rect">
            <a:avLst/>
          </a:prstGeom>
          <a:noFill/>
        </p:spPr>
        <p:txBody>
          <a:bodyPr wrap="square" anchor="t" lIns="36576" rIns="36576" tIns="18288" bIns="18288">
            <a:spAutoFit/>
          </a:bodyPr>
          <a:lstStyle/>
          <a:p>
            <a:pPr algn="l"/>
            <a:r>
              <a:rPr sz="1300" b="1" i="0">
                <a:solidFill>
                  <a:srgbClr val="003E51"/>
                </a:solidFill>
                <a:latin typeface="Open Sans"/>
              </a:rPr>
              <a:t>Unité de coordination</a:t>
            </a:r>
          </a:p>
        </p:txBody>
      </p:sp>
      <p:sp>
        <p:nvSpPr>
          <p:cNvPr id="13" name="TextBox 12"/>
          <p:cNvSpPr txBox="1"/>
          <p:nvPr/>
        </p:nvSpPr>
        <p:spPr>
          <a:xfrm>
            <a:off x="566928" y="1892808"/>
            <a:ext cx="5190591" cy="15224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Une unité de coordination à mandat légal clair, logée dans le ministère climat, qui possède l'inventaire et le cycle de rapportage.</a:t>
            </a:r>
          </a:p>
        </p:txBody>
      </p:sp>
      <p:sp>
        <p:nvSpPr>
          <p:cNvPr id="14" name="Rounded Rectangle 13"/>
          <p:cNvSpPr/>
          <p:nvPr/>
        </p:nvSpPr>
        <p:spPr>
          <a:xfrm>
            <a:off x="6233007" y="1325880"/>
            <a:ext cx="5592927" cy="21991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32588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34175" y="1453896"/>
            <a:ext cx="5190591" cy="365760"/>
          </a:xfrm>
          <a:prstGeom prst="rect">
            <a:avLst/>
          </a:prstGeom>
          <a:noFill/>
        </p:spPr>
        <p:txBody>
          <a:bodyPr wrap="square" anchor="t" lIns="36576" rIns="36576" tIns="18288" bIns="18288">
            <a:spAutoFit/>
          </a:bodyPr>
          <a:lstStyle/>
          <a:p>
            <a:pPr algn="l"/>
            <a:r>
              <a:rPr sz="1300" b="1" i="0">
                <a:solidFill>
                  <a:srgbClr val="003E51"/>
                </a:solidFill>
                <a:latin typeface="Open Sans"/>
              </a:rPr>
              <a:t>Points focaux désignés</a:t>
            </a:r>
          </a:p>
        </p:txBody>
      </p:sp>
      <p:sp>
        <p:nvSpPr>
          <p:cNvPr id="17" name="TextBox 16"/>
          <p:cNvSpPr txBox="1"/>
          <p:nvPr/>
        </p:nvSpPr>
        <p:spPr>
          <a:xfrm>
            <a:off x="6434175" y="1892808"/>
            <a:ext cx="5190591" cy="15224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Des points focaux sectoriels désignés dans chaque ministère (l'Ouganda en a un par ministère, formé à l'outil).</a:t>
            </a:r>
          </a:p>
        </p:txBody>
      </p:sp>
      <p:sp>
        <p:nvSpPr>
          <p:cNvPr id="18" name="Rounded Rectangle 17"/>
          <p:cNvSpPr/>
          <p:nvPr/>
        </p:nvSpPr>
        <p:spPr>
          <a:xfrm>
            <a:off x="365760" y="3726180"/>
            <a:ext cx="5592927" cy="21991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365760" y="372618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66928" y="3854196"/>
            <a:ext cx="5190591" cy="365760"/>
          </a:xfrm>
          <a:prstGeom prst="rect">
            <a:avLst/>
          </a:prstGeom>
          <a:noFill/>
        </p:spPr>
        <p:txBody>
          <a:bodyPr wrap="square" anchor="t" lIns="36576" rIns="36576" tIns="18288" bIns="18288">
            <a:spAutoFit/>
          </a:bodyPr>
          <a:lstStyle/>
          <a:p>
            <a:pPr algn="l"/>
            <a:r>
              <a:rPr sz="1300" b="1" i="0">
                <a:solidFill>
                  <a:srgbClr val="003E51"/>
                </a:solidFill>
                <a:latin typeface="Open Sans"/>
              </a:rPr>
              <a:t>Accords de partage</a:t>
            </a:r>
          </a:p>
        </p:txBody>
      </p:sp>
      <p:sp>
        <p:nvSpPr>
          <p:cNvPr id="21" name="TextBox 20"/>
          <p:cNvSpPr txBox="1"/>
          <p:nvPr/>
        </p:nvSpPr>
        <p:spPr>
          <a:xfrm>
            <a:off x="566928" y="4293108"/>
            <a:ext cx="5190591" cy="15224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Des accords de partage de données / MOU entre agences, pour formaliser les flux.</a:t>
            </a:r>
          </a:p>
        </p:txBody>
      </p:sp>
      <p:sp>
        <p:nvSpPr>
          <p:cNvPr id="22" name="Rounded Rectangle 21"/>
          <p:cNvSpPr/>
          <p:nvPr/>
        </p:nvSpPr>
        <p:spPr>
          <a:xfrm>
            <a:off x="6233007" y="3726180"/>
            <a:ext cx="5592927" cy="21991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233007" y="372618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34175" y="3854196"/>
            <a:ext cx="5190591" cy="365760"/>
          </a:xfrm>
          <a:prstGeom prst="rect">
            <a:avLst/>
          </a:prstGeom>
          <a:noFill/>
        </p:spPr>
        <p:txBody>
          <a:bodyPr wrap="square" anchor="t" lIns="36576" rIns="36576" tIns="18288" bIns="18288">
            <a:spAutoFit/>
          </a:bodyPr>
          <a:lstStyle/>
          <a:p>
            <a:pPr algn="l"/>
            <a:r>
              <a:rPr sz="1300" b="1" i="0">
                <a:solidFill>
                  <a:srgbClr val="003E51"/>
                </a:solidFill>
                <a:latin typeface="Open Sans"/>
              </a:rPr>
              <a:t>Formation de formateurs</a:t>
            </a:r>
          </a:p>
        </p:txBody>
      </p:sp>
      <p:sp>
        <p:nvSpPr>
          <p:cNvPr id="25" name="TextBox 24"/>
          <p:cNvSpPr txBox="1"/>
          <p:nvPr/>
        </p:nvSpPr>
        <p:spPr>
          <a:xfrm>
            <a:off x="6434175" y="4293108"/>
            <a:ext cx="5190591" cy="15224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Une cascade « formation de formateurs » pour que la compétence survive à la rotation du personnel.</a:t>
            </a:r>
          </a:p>
        </p:txBody>
      </p:sp>
      <p:sp>
        <p:nvSpPr>
          <p:cNvPr id="26" name="TextBox 25"/>
          <p:cNvSpPr txBox="1"/>
          <p:nvPr/>
        </p:nvSpPr>
        <p:spPr>
          <a:xfrm>
            <a:off x="365760" y="5980176"/>
            <a:ext cx="11460175" cy="384048"/>
          </a:xfrm>
          <a:prstGeom prst="rect">
            <a:avLst/>
          </a:prstGeom>
          <a:noFill/>
        </p:spPr>
        <p:txBody>
          <a:bodyPr wrap="square" anchor="t" lIns="36576" rIns="36576" tIns="18288" bIns="18288">
            <a:spAutoFit/>
          </a:bodyPr>
          <a:lstStyle/>
          <a:p>
            <a:pPr algn="l">
              <a:lnSpc>
                <a:spcPct val="100000"/>
              </a:lnSpc>
            </a:pPr>
            <a:r>
              <a:rPr sz="1300" b="1" i="0">
                <a:solidFill>
                  <a:srgbClr val="00953C"/>
                </a:solidFill>
                <a:latin typeface="Open Sans"/>
              </a:rPr>
              <a:t>›  Faiblesse à éviter : données fragmentées, budget limité, perte d'experts formés entre deux cycles — le remède est institutionnel, pas technique.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Module M4 · objectifs d'apprentissage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À la fin de M4, vous pilotez le tableau de bord, pas seulement le regardez</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 / 28</a:t>
            </a:r>
          </a:p>
        </p:txBody>
      </p:sp>
      <p:sp>
        <p:nvSpPr>
          <p:cNvPr id="10" name="Rounded Rectangle 9"/>
          <p:cNvSpPr/>
          <p:nvPr/>
        </p:nvSpPr>
        <p:spPr>
          <a:xfrm>
            <a:off x="365760" y="1417320"/>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1</a:t>
            </a:r>
          </a:p>
        </p:txBody>
      </p:sp>
      <p:sp>
        <p:nvSpPr>
          <p:cNvPr id="11" name="TextBox 10"/>
          <p:cNvSpPr txBox="1"/>
          <p:nvPr/>
        </p:nvSpPr>
        <p:spPr>
          <a:xfrm>
            <a:off x="950976" y="1325880"/>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Nommer les cinq fonctions d'une bonne plateforme MRV et reconnaître celles du démonstrateur sénégalais.</a:t>
            </a:r>
          </a:p>
        </p:txBody>
      </p:sp>
      <p:sp>
        <p:nvSpPr>
          <p:cNvPr id="12" name="Rectangle 11"/>
          <p:cNvSpPr/>
          <p:nvPr/>
        </p:nvSpPr>
        <p:spPr>
          <a:xfrm>
            <a:off x="365760" y="2313432"/>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365760" y="2414016"/>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2</a:t>
            </a:r>
          </a:p>
        </p:txBody>
      </p:sp>
      <p:sp>
        <p:nvSpPr>
          <p:cNvPr id="14" name="TextBox 13"/>
          <p:cNvSpPr txBox="1"/>
          <p:nvPr/>
        </p:nvSpPr>
        <p:spPr>
          <a:xfrm>
            <a:off x="950976" y="2322576"/>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Distinguer les deux barrières d'accès — périmètre (Cloudflare Access) vs identité (rôles).</a:t>
            </a:r>
          </a:p>
        </p:txBody>
      </p:sp>
      <p:sp>
        <p:nvSpPr>
          <p:cNvPr id="15" name="Rectangle 14"/>
          <p:cNvSpPr/>
          <p:nvPr/>
        </p:nvSpPr>
        <p:spPr>
          <a:xfrm>
            <a:off x="365760" y="3310128"/>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365760" y="3410712"/>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3</a:t>
            </a:r>
          </a:p>
        </p:txBody>
      </p:sp>
      <p:sp>
        <p:nvSpPr>
          <p:cNvPr id="17" name="TextBox 16"/>
          <p:cNvSpPr txBox="1"/>
          <p:nvPr/>
        </p:nvSpPr>
        <p:spPr>
          <a:xfrm>
            <a:off x="950976" y="3319272"/>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Exécuter la boucle de supervision : saisir → soumettre → valider → exporter.</a:t>
            </a:r>
          </a:p>
        </p:txBody>
      </p:sp>
      <p:sp>
        <p:nvSpPr>
          <p:cNvPr id="18" name="Rectangle 17"/>
          <p:cNvSpPr/>
          <p:nvPr/>
        </p:nvSpPr>
        <p:spPr>
          <a:xfrm>
            <a:off x="365760" y="4306824"/>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365760" y="4407408"/>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4</a:t>
            </a:r>
          </a:p>
        </p:txBody>
      </p:sp>
      <p:sp>
        <p:nvSpPr>
          <p:cNvPr id="20" name="TextBox 19"/>
          <p:cNvSpPr txBox="1"/>
          <p:nvPr/>
        </p:nvSpPr>
        <p:spPr>
          <a:xfrm>
            <a:off x="950976" y="4315968"/>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Tracer un chiffre validé jusqu'à un tableau CRT / BTR.</a:t>
            </a:r>
          </a:p>
        </p:txBody>
      </p:sp>
      <p:sp>
        <p:nvSpPr>
          <p:cNvPr id="21" name="Rectangle 20"/>
          <p:cNvSpPr/>
          <p:nvPr/>
        </p:nvSpPr>
        <p:spPr>
          <a:xfrm>
            <a:off x="365760" y="5303520"/>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365760" y="5404104"/>
            <a:ext cx="420624" cy="420624"/>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600" b="1">
                <a:solidFill>
                  <a:srgbClr val="FFFFFF"/>
                </a:solidFill>
                <a:latin typeface="Open Sans"/>
              </a:rPr>
              <a:t>5</a:t>
            </a:r>
          </a:p>
        </p:txBody>
      </p:sp>
      <p:sp>
        <p:nvSpPr>
          <p:cNvPr id="23" name="TextBox 22"/>
          <p:cNvSpPr txBox="1"/>
          <p:nvPr/>
        </p:nvSpPr>
        <p:spPr>
          <a:xfrm>
            <a:off x="950976" y="5312664"/>
            <a:ext cx="10874959" cy="996696"/>
          </a:xfrm>
          <a:prstGeom prst="rect">
            <a:avLst/>
          </a:prstGeom>
          <a:noFill/>
        </p:spPr>
        <p:txBody>
          <a:bodyPr wrap="square" anchor="ctr" lIns="36576" rIns="36576" tIns="18288" bIns="18288">
            <a:spAutoFit/>
          </a:bodyPr>
          <a:lstStyle/>
          <a:p>
            <a:pPr algn="l">
              <a:lnSpc>
                <a:spcPct val="104000"/>
              </a:lnSpc>
            </a:pPr>
            <a:r>
              <a:rPr sz="1700" b="0" i="0">
                <a:solidFill>
                  <a:srgbClr val="114A7D"/>
                </a:solidFill>
                <a:latin typeface="Open Sans"/>
              </a:rPr>
              <a:t>Expliquer pourquoi seules les valeurs « validé » comptent comme progrès officiel.</a:t>
            </a:r>
          </a:p>
        </p:txBody>
      </p:sp>
      <p:sp>
        <p:nvSpPr>
          <p:cNvPr id="24" name="Rectangle 23"/>
          <p:cNvSpPr/>
          <p:nvPr/>
        </p:nvSpPr>
        <p:spPr>
          <a:xfrm>
            <a:off x="365760" y="6300216"/>
            <a:ext cx="11460175" cy="9525"/>
          </a:xfrm>
          <a:prstGeom prst="rect">
            <a:avLst/>
          </a:prstGeom>
          <a:solidFill>
            <a:srgbClr val="BFC5D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B — la feuille de route de mise en œuvre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Du démonstrateur prouvé à la plateforme nationale en production — une route en quatre jalons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20 / 28</a:t>
            </a:r>
          </a:p>
        </p:txBody>
      </p:sp>
      <p:graphicFrame>
        <p:nvGraphicFramePr>
          <p:cNvPr id="10" name="Table 9"/>
          <p:cNvGraphicFramePr>
            <a:graphicFrameLocks noGrp="1"/>
          </p:cNvGraphicFramePr>
          <p:nvPr/>
        </p:nvGraphicFramePr>
        <p:xfrm>
          <a:off x="365760" y="1280160"/>
          <a:ext cx="11460174" cy="2103120"/>
        </p:xfrm>
        <a:graphic>
          <a:graphicData uri="http://schemas.openxmlformats.org/drawingml/2006/table">
            <a:tbl>
              <a:tblPr>
                <a:tableStyleId>{5C22544A-7EE6-4342-B048-85BDC9FD1C3A}</a:tableStyleId>
              </a:tblPr>
              <a:tblGrid>
                <a:gridCol w="2521238"/>
                <a:gridCol w="4813273"/>
                <a:gridCol w="1833628"/>
                <a:gridCol w="2292035"/>
              </a:tblGrid>
              <a:tr h="420624">
                <a:tc>
                  <a:txBody>
                    <a:bodyPr wrap="square"/>
                    <a:lstStyle/>
                    <a:p>
                      <a:pPr algn="l"/>
                      <a:r>
                        <a:rPr sz="1100" b="1">
                          <a:solidFill>
                            <a:srgbClr val="FFFFFF"/>
                          </a:solidFill>
                          <a:latin typeface="Open Sans"/>
                        </a:rPr>
                        <a:t>Jalon</a:t>
                      </a:r>
                    </a:p>
                  </a:txBody>
                  <a:tcPr marL="64008" marR="64008" marT="9144" marB="9144" anchor="ctr">
                    <a:solidFill>
                      <a:srgbClr val="003E51"/>
                    </a:solidFill>
                  </a:tcPr>
                </a:tc>
                <a:tc>
                  <a:txBody>
                    <a:bodyPr wrap="square"/>
                    <a:lstStyle/>
                    <a:p>
                      <a:pPr algn="l"/>
                      <a:r>
                        <a:rPr sz="1100" b="1">
                          <a:solidFill>
                            <a:srgbClr val="FFFFFF"/>
                          </a:solidFill>
                          <a:latin typeface="Open Sans"/>
                        </a:rPr>
                        <a:t>Quoi</a:t>
                      </a:r>
                    </a:p>
                  </a:txBody>
                  <a:tcPr marL="64008" marR="64008" marT="9144" marB="9144" anchor="ctr">
                    <a:solidFill>
                      <a:srgbClr val="003E51"/>
                    </a:solidFill>
                  </a:tcPr>
                </a:tc>
                <a:tc>
                  <a:txBody>
                    <a:bodyPr wrap="square"/>
                    <a:lstStyle/>
                    <a:p>
                      <a:pPr algn="l"/>
                      <a:r>
                        <a:rPr sz="1100" b="1">
                          <a:solidFill>
                            <a:srgbClr val="FFFFFF"/>
                          </a:solidFill>
                          <a:latin typeface="Open Sans"/>
                        </a:rPr>
                        <a:t>Qui</a:t>
                      </a:r>
                    </a:p>
                  </a:txBody>
                  <a:tcPr marL="64008" marR="64008" marT="9144" marB="9144" anchor="ctr">
                    <a:solidFill>
                      <a:srgbClr val="003E51"/>
                    </a:solidFill>
                  </a:tcPr>
                </a:tc>
                <a:tc>
                  <a:txBody>
                    <a:bodyPr wrap="square"/>
                    <a:lstStyle/>
                    <a:p>
                      <a:pPr algn="l"/>
                      <a:r>
                        <a:rPr sz="1100" b="1">
                          <a:solidFill>
                            <a:srgbClr val="FFFFFF"/>
                          </a:solidFill>
                          <a:latin typeface="Open Sans"/>
                        </a:rPr>
                        <a:t>Quand</a:t>
                      </a:r>
                    </a:p>
                  </a:txBody>
                  <a:tcPr marL="64008" marR="64008" marT="9144" marB="9144" anchor="ctr">
                    <a:solidFill>
                      <a:srgbClr val="003E51"/>
                    </a:solidFill>
                  </a:tcPr>
                </a:tc>
              </a:tr>
              <a:tr h="420624">
                <a:tc>
                  <a:txBody>
                    <a:bodyPr wrap="square"/>
                    <a:lstStyle/>
                    <a:p>
                      <a:pPr algn="l"/>
                      <a:r>
                        <a:rPr sz="1100" b="0">
                          <a:solidFill>
                            <a:srgbClr val="114A7D"/>
                          </a:solidFill>
                          <a:latin typeface="Open Sans"/>
                        </a:rPr>
                        <a:t>1. Démonstrateur prouvé</a:t>
                      </a:r>
                    </a:p>
                  </a:txBody>
                  <a:tcPr marL="64008" marR="64008" marT="9144" marB="9144" anchor="ctr">
                    <a:solidFill>
                      <a:srgbClr val="FFFFFF"/>
                    </a:solidFill>
                  </a:tcPr>
                </a:tc>
                <a:tc>
                  <a:txBody>
                    <a:bodyPr wrap="square"/>
                    <a:lstStyle/>
                    <a:p>
                      <a:pPr algn="l"/>
                      <a:r>
                        <a:rPr sz="1100" b="0">
                          <a:solidFill>
                            <a:srgbClr val="114A7D"/>
                          </a:solidFill>
                          <a:latin typeface="Open Sans"/>
                        </a:rPr>
                        <a:t>Modèle d'exploitation validé de bout en bout, données vérifiées v119, comptes de test</a:t>
                      </a:r>
                    </a:p>
                  </a:txBody>
                  <a:tcPr marL="64008" marR="64008" marT="9144" marB="9144" anchor="ctr">
                    <a:solidFill>
                      <a:srgbClr val="FFFFFF"/>
                    </a:solidFill>
                  </a:tcPr>
                </a:tc>
                <a:tc>
                  <a:txBody>
                    <a:bodyPr wrap="square"/>
                    <a:lstStyle/>
                    <a:p>
                      <a:pPr algn="l"/>
                      <a:r>
                        <a:rPr sz="1100" b="0">
                          <a:solidFill>
                            <a:srgbClr val="114A7D"/>
                          </a:solidFill>
                          <a:latin typeface="Open Sans"/>
                        </a:rPr>
                        <a:t>HEAT</a:t>
                      </a:r>
                    </a:p>
                  </a:txBody>
                  <a:tcPr marL="64008" marR="64008" marT="9144" marB="9144" anchor="ctr">
                    <a:solidFill>
                      <a:srgbClr val="FFFFFF"/>
                    </a:solidFill>
                  </a:tcPr>
                </a:tc>
                <a:tc>
                  <a:txBody>
                    <a:bodyPr wrap="square"/>
                    <a:lstStyle/>
                    <a:p>
                      <a:pPr algn="l"/>
                      <a:r>
                        <a:rPr sz="1100" b="0">
                          <a:solidFill>
                            <a:srgbClr val="114A7D"/>
                          </a:solidFill>
                          <a:latin typeface="Open Sans"/>
                        </a:rPr>
                        <a:t>Fait (cet atelier)</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2. Re-extraction v119 + sign-off</a:t>
                      </a:r>
                    </a:p>
                  </a:txBody>
                  <a:tcPr marL="64008" marR="64008" marT="9144" marB="9144" anchor="ctr">
                    <a:solidFill>
                      <a:srgbClr val="E6E9EE"/>
                    </a:solidFill>
                  </a:tcPr>
                </a:tc>
                <a:tc>
                  <a:txBody>
                    <a:bodyPr wrap="square"/>
                    <a:lstStyle/>
                    <a:p>
                      <a:pPr algn="l"/>
                      <a:r>
                        <a:rPr sz="1100" b="0">
                          <a:solidFill>
                            <a:srgbClr val="114A7D"/>
                          </a:solidFill>
                          <a:latin typeface="Open Sans"/>
                        </a:rPr>
                        <a:t>Données du tableau de bord re-extraites du modèle v119 ; QA confirme dashboard == modèle</a:t>
                      </a:r>
                    </a:p>
                  </a:txBody>
                  <a:tcPr marL="64008" marR="64008" marT="9144" marB="9144" anchor="ctr">
                    <a:solidFill>
                      <a:srgbClr val="E6E9EE"/>
                    </a:solidFill>
                  </a:tcPr>
                </a:tc>
                <a:tc>
                  <a:txBody>
                    <a:bodyPr wrap="square"/>
                    <a:lstStyle/>
                    <a:p>
                      <a:pPr algn="l"/>
                      <a:r>
                        <a:rPr sz="1100" b="0">
                          <a:solidFill>
                            <a:srgbClr val="114A7D"/>
                          </a:solidFill>
                          <a:latin typeface="Open Sans"/>
                        </a:rPr>
                        <a:t>HEAT + METE</a:t>
                      </a:r>
                    </a:p>
                  </a:txBody>
                  <a:tcPr marL="64008" marR="64008" marT="9144" marB="9144" anchor="ctr">
                    <a:solidFill>
                      <a:srgbClr val="E6E9EE"/>
                    </a:solidFill>
                  </a:tcPr>
                </a:tc>
                <a:tc>
                  <a:txBody>
                    <a:bodyPr wrap="square"/>
                    <a:lstStyle/>
                    <a:p>
                      <a:pPr algn="l"/>
                      <a:r>
                        <a:rPr sz="1100" b="0">
                          <a:solidFill>
                            <a:srgbClr val="114A7D"/>
                          </a:solidFill>
                          <a:latin typeface="Open Sans"/>
                        </a:rPr>
                        <a:t>Avant déploiement</a:t>
                      </a:r>
                    </a:p>
                  </a:txBody>
                  <a:tcPr marL="64008" marR="64008" marT="9144" marB="9144" anchor="ctr">
                    <a:solidFill>
                      <a:srgbClr val="E6E9EE"/>
                    </a:solidFill>
                  </a:tcPr>
                </a:tc>
              </a:tr>
              <a:tr h="420624">
                <a:tc>
                  <a:txBody>
                    <a:bodyPr wrap="square"/>
                    <a:lstStyle/>
                    <a:p>
                      <a:pPr algn="l"/>
                      <a:r>
                        <a:rPr sz="1100" b="0">
                          <a:solidFill>
                            <a:srgbClr val="114A7D"/>
                          </a:solidFill>
                          <a:latin typeface="Open Sans"/>
                        </a:rPr>
                        <a:t>3. Mise en production</a:t>
                      </a:r>
                    </a:p>
                  </a:txBody>
                  <a:tcPr marL="64008" marR="64008" marT="9144" marB="9144" anchor="ctr">
                    <a:solidFill>
                      <a:srgbClr val="FFFFFF"/>
                    </a:solidFill>
                  </a:tcPr>
                </a:tc>
                <a:tc>
                  <a:txBody>
                    <a:bodyPr wrap="square"/>
                    <a:lstStyle/>
                    <a:p>
                      <a:pPr algn="l"/>
                      <a:r>
                        <a:rPr sz="1100" b="0">
                          <a:solidFill>
                            <a:srgbClr val="114A7D"/>
                          </a:solidFill>
                          <a:latin typeface="Open Sans"/>
                        </a:rPr>
                        <a:t>Comptes pour chaque ministère, durcissement, ingestion temps réel, exploitation audit-grade</a:t>
                      </a:r>
                    </a:p>
                  </a:txBody>
                  <a:tcPr marL="64008" marR="64008" marT="9144" marB="9144" anchor="ctr">
                    <a:solidFill>
                      <a:srgbClr val="FFFFFF"/>
                    </a:solidFill>
                  </a:tcPr>
                </a:tc>
                <a:tc>
                  <a:txBody>
                    <a:bodyPr wrap="square"/>
                    <a:lstStyle/>
                    <a:p>
                      <a:pPr algn="l"/>
                      <a:r>
                        <a:rPr sz="1100" b="0">
                          <a:solidFill>
                            <a:srgbClr val="114A7D"/>
                          </a:solidFill>
                          <a:latin typeface="Open Sans"/>
                        </a:rPr>
                        <a:t>UNIDO</a:t>
                      </a:r>
                    </a:p>
                  </a:txBody>
                  <a:tcPr marL="64008" marR="64008" marT="9144" marB="9144" anchor="ctr">
                    <a:solidFill>
                      <a:srgbClr val="FFFFFF"/>
                    </a:solidFill>
                  </a:tcPr>
                </a:tc>
                <a:tc>
                  <a:txBody>
                    <a:bodyPr wrap="square"/>
                    <a:lstStyle/>
                    <a:p>
                      <a:pPr algn="l"/>
                      <a:r>
                        <a:rPr sz="1100" b="0">
                          <a:solidFill>
                            <a:srgbClr val="114A7D"/>
                          </a:solidFill>
                          <a:latin typeface="Open Sans"/>
                        </a:rPr>
                        <a:t>À partir de juin 2026</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4. Cycle de rapportage en routine</a:t>
                      </a:r>
                    </a:p>
                  </a:txBody>
                  <a:tcPr marL="64008" marR="64008" marT="9144" marB="9144" anchor="ctr">
                    <a:solidFill>
                      <a:srgbClr val="E6E9EE"/>
                    </a:solidFill>
                  </a:tcPr>
                </a:tc>
                <a:tc>
                  <a:txBody>
                    <a:bodyPr wrap="square"/>
                    <a:lstStyle/>
                    <a:p>
                      <a:pPr algn="l"/>
                      <a:r>
                        <a:rPr sz="1100" b="0">
                          <a:solidFill>
                            <a:srgbClr val="114A7D"/>
                          </a:solidFill>
                          <a:latin typeface="Open Sans"/>
                        </a:rPr>
                        <a:t>Périodes ouvertes/clôturées, BTR produit tous les 2 ans</a:t>
                      </a:r>
                    </a:p>
                  </a:txBody>
                  <a:tcPr marL="64008" marR="64008" marT="9144" marB="9144" anchor="ctr">
                    <a:solidFill>
                      <a:srgbClr val="E6E9EE"/>
                    </a:solidFill>
                  </a:tcPr>
                </a:tc>
                <a:tc>
                  <a:txBody>
                    <a:bodyPr wrap="square"/>
                    <a:lstStyle/>
                    <a:p>
                      <a:pPr algn="l"/>
                      <a:r>
                        <a:rPr sz="1100" b="0">
                          <a:solidFill>
                            <a:srgbClr val="114A7D"/>
                          </a:solidFill>
                          <a:latin typeface="Open Sans"/>
                        </a:rPr>
                        <a:t>METE (piloté)</a:t>
                      </a:r>
                    </a:p>
                  </a:txBody>
                  <a:tcPr marL="64008" marR="64008" marT="9144" marB="9144" anchor="ctr">
                    <a:solidFill>
                      <a:srgbClr val="E6E9EE"/>
                    </a:solidFill>
                  </a:tcPr>
                </a:tc>
                <a:tc>
                  <a:txBody>
                    <a:bodyPr wrap="square"/>
                    <a:lstStyle/>
                    <a:p>
                      <a:pPr algn="l"/>
                      <a:r>
                        <a:rPr sz="1100" b="0">
                          <a:solidFill>
                            <a:srgbClr val="114A7D"/>
                          </a:solidFill>
                          <a:latin typeface="Open Sans"/>
                        </a:rPr>
                        <a:t>En continu</a:t>
                      </a:r>
                    </a:p>
                  </a:txBody>
                  <a:tcPr marL="64008" marR="64008" marT="9144" marB="9144" anchor="ctr">
                    <a:solidFill>
                      <a:srgbClr val="E6E9EE"/>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HEAT conçoit et prouve le modèle d'exploitation ; HEAT ne construit pas la plateforme de production — c'est le périmètre de l'UNIDO, qui bâtit sur ce design.</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B — onze institutions, des rôles écrits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600" b="1" i="0">
                <a:solidFill>
                  <a:srgbClr val="FFFFFF"/>
                </a:solidFill>
                <a:latin typeface="Open Sans"/>
              </a:rPr>
              <a:t>Onze institutions, des rôles écrits — la matrice n'est pas un organigramme, c'est un contrat de données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21 / 28</a:t>
            </a:r>
          </a:p>
        </p:txBody>
      </p:sp>
      <p:graphicFrame>
        <p:nvGraphicFramePr>
          <p:cNvPr id="10" name="Table 9"/>
          <p:cNvGraphicFramePr>
            <a:graphicFrameLocks noGrp="1"/>
          </p:cNvGraphicFramePr>
          <p:nvPr/>
        </p:nvGraphicFramePr>
        <p:xfrm>
          <a:off x="365760" y="1280160"/>
          <a:ext cx="11460173" cy="5047488"/>
        </p:xfrm>
        <a:graphic>
          <a:graphicData uri="http://schemas.openxmlformats.org/drawingml/2006/table">
            <a:tbl>
              <a:tblPr>
                <a:tableStyleId>{5C22544A-7EE6-4342-B048-85BDC9FD1C3A}</a:tableStyleId>
              </a:tblPr>
              <a:tblGrid>
                <a:gridCol w="573008"/>
                <a:gridCol w="1604424"/>
                <a:gridCol w="3208849"/>
                <a:gridCol w="4584070"/>
                <a:gridCol w="1489822"/>
              </a:tblGrid>
              <a:tr h="420624">
                <a:tc>
                  <a:txBody>
                    <a:bodyPr wrap="square"/>
                    <a:lstStyle/>
                    <a:p>
                      <a:pPr algn="l"/>
                      <a:r>
                        <a:rPr sz="1000" b="1">
                          <a:solidFill>
                            <a:srgbClr val="FFFFFF"/>
                          </a:solidFill>
                          <a:latin typeface="Open Sans"/>
                        </a:rPr>
                        <a:t>#</a:t>
                      </a:r>
                    </a:p>
                  </a:txBody>
                  <a:tcPr marL="64008" marR="64008" marT="9144" marB="9144" anchor="ctr">
                    <a:solidFill>
                      <a:srgbClr val="003E51"/>
                    </a:solidFill>
                  </a:tcPr>
                </a:tc>
                <a:tc>
                  <a:txBody>
                    <a:bodyPr wrap="square"/>
                    <a:lstStyle/>
                    <a:p>
                      <a:pPr algn="l"/>
                      <a:r>
                        <a:rPr sz="1000" b="1">
                          <a:solidFill>
                            <a:srgbClr val="FFFFFF"/>
                          </a:solidFill>
                          <a:latin typeface="Open Sans"/>
                        </a:rPr>
                        <a:t>Institution</a:t>
                      </a:r>
                    </a:p>
                  </a:txBody>
                  <a:tcPr marL="64008" marR="64008" marT="9144" marB="9144" anchor="ctr">
                    <a:solidFill>
                      <a:srgbClr val="003E51"/>
                    </a:solidFill>
                  </a:tcPr>
                </a:tc>
                <a:tc>
                  <a:txBody>
                    <a:bodyPr wrap="square"/>
                    <a:lstStyle/>
                    <a:p>
                      <a:pPr algn="l"/>
                      <a:r>
                        <a:rPr sz="1000" b="1">
                          <a:solidFill>
                            <a:srgbClr val="FFFFFF"/>
                          </a:solidFill>
                          <a:latin typeface="Open Sans"/>
                        </a:rPr>
                        <a:t>Rôle MRV</a:t>
                      </a:r>
                    </a:p>
                  </a:txBody>
                  <a:tcPr marL="64008" marR="64008" marT="9144" marB="9144" anchor="ctr">
                    <a:solidFill>
                      <a:srgbClr val="003E51"/>
                    </a:solidFill>
                  </a:tcPr>
                </a:tc>
                <a:tc>
                  <a:txBody>
                    <a:bodyPr wrap="square"/>
                    <a:lstStyle/>
                    <a:p>
                      <a:pPr algn="l"/>
                      <a:r>
                        <a:rPr sz="1000" b="1">
                          <a:solidFill>
                            <a:srgbClr val="FFFFFF"/>
                          </a:solidFill>
                          <a:latin typeface="Open Sans"/>
                        </a:rPr>
                        <a:t>Donne</a:t>
                      </a:r>
                    </a:p>
                  </a:txBody>
                  <a:tcPr marL="64008" marR="64008" marT="9144" marB="9144" anchor="ctr">
                    <a:solidFill>
                      <a:srgbClr val="003E51"/>
                    </a:solidFill>
                  </a:tcPr>
                </a:tc>
                <a:tc>
                  <a:txBody>
                    <a:bodyPr wrap="square"/>
                    <a:lstStyle/>
                    <a:p>
                      <a:pPr algn="l"/>
                      <a:r>
                        <a:rPr sz="1000" b="1">
                          <a:solidFill>
                            <a:srgbClr val="FFFFFF"/>
                          </a:solidFill>
                          <a:latin typeface="Open Sans"/>
                        </a:rPr>
                        <a:t>Fréq.</a:t>
                      </a:r>
                    </a:p>
                  </a:txBody>
                  <a:tcPr marL="64008" marR="64008" marT="9144" marB="9144" anchor="ctr">
                    <a:solidFill>
                      <a:srgbClr val="003E51"/>
                    </a:solidFill>
                  </a:tcPr>
                </a:tc>
              </a:tr>
              <a:tr h="420624">
                <a:tc>
                  <a:txBody>
                    <a:bodyPr wrap="square"/>
                    <a:lstStyle/>
                    <a:p>
                      <a:pPr algn="l"/>
                      <a:r>
                        <a:rPr sz="1000" b="0">
                          <a:solidFill>
                            <a:srgbClr val="114A7D"/>
                          </a:solidFill>
                          <a:latin typeface="Open Sans"/>
                        </a:rPr>
                        <a:t>1</a:t>
                      </a:r>
                    </a:p>
                  </a:txBody>
                  <a:tcPr marL="64008" marR="64008" marT="9144" marB="9144" anchor="ctr">
                    <a:solidFill>
                      <a:srgbClr val="FFFFFF"/>
                    </a:solidFill>
                  </a:tcPr>
                </a:tc>
                <a:tc>
                  <a:txBody>
                    <a:bodyPr wrap="square"/>
                    <a:lstStyle/>
                    <a:p>
                      <a:pPr algn="l"/>
                      <a:r>
                        <a:rPr sz="1000" b="0">
                          <a:solidFill>
                            <a:srgbClr val="114A7D"/>
                          </a:solidFill>
                          <a:latin typeface="Open Sans"/>
                        </a:rPr>
                        <a:t>METE</a:t>
                      </a:r>
                    </a:p>
                  </a:txBody>
                  <a:tcPr marL="64008" marR="64008" marT="9144" marB="9144" anchor="ctr">
                    <a:solidFill>
                      <a:srgbClr val="FFFFFF"/>
                    </a:solidFill>
                  </a:tcPr>
                </a:tc>
                <a:tc>
                  <a:txBody>
                    <a:bodyPr wrap="square"/>
                    <a:lstStyle/>
                    <a:p>
                      <a:pPr algn="l"/>
                      <a:r>
                        <a:rPr sz="1000" b="0">
                          <a:solidFill>
                            <a:srgbClr val="114A7D"/>
                          </a:solidFill>
                          <a:latin typeface="Open Sans"/>
                        </a:rPr>
                        <a:t>Point focal national / validation BTR</a:t>
                      </a:r>
                    </a:p>
                  </a:txBody>
                  <a:tcPr marL="64008" marR="64008" marT="9144" marB="9144" anchor="ctr">
                    <a:solidFill>
                      <a:srgbClr val="FFFFFF"/>
                    </a:solidFill>
                  </a:tcPr>
                </a:tc>
                <a:tc>
                  <a:txBody>
                    <a:bodyPr wrap="square"/>
                    <a:lstStyle/>
                    <a:p>
                      <a:pPr algn="l"/>
                      <a:r>
                        <a:rPr sz="1000" b="0">
                          <a:solidFill>
                            <a:srgbClr val="114A7D"/>
                          </a:solidFill>
                          <a:latin typeface="Open Sans"/>
                        </a:rPr>
                        <a:t>Coordination, validation, compilation BTR</a:t>
                      </a:r>
                    </a:p>
                  </a:txBody>
                  <a:tcPr marL="64008" marR="64008" marT="9144" marB="9144" anchor="ctr">
                    <a:solidFill>
                      <a:srgbClr val="FFFFFF"/>
                    </a:solidFill>
                  </a:tcPr>
                </a:tc>
                <a:tc>
                  <a:txBody>
                    <a:bodyPr wrap="square"/>
                    <a:lstStyle/>
                    <a:p>
                      <a:pPr algn="l"/>
                      <a:r>
                        <a:rPr sz="1000" b="0">
                          <a:solidFill>
                            <a:srgbClr val="114A7D"/>
                          </a:solidFill>
                          <a:latin typeface="Open Sans"/>
                        </a:rPr>
                        <a:t>Continu</a:t>
                      </a:r>
                    </a:p>
                  </a:txBody>
                  <a:tcPr marL="64008" marR="64008" marT="9144" marB="9144" anchor="ctr">
                    <a:solidFill>
                      <a:srgbClr val="FFFFFF"/>
                    </a:solidFill>
                  </a:tcPr>
                </a:tc>
              </a:tr>
              <a:tr h="420624">
                <a:tc>
                  <a:txBody>
                    <a:bodyPr wrap="square"/>
                    <a:lstStyle/>
                    <a:p>
                      <a:pPr algn="l"/>
                      <a:r>
                        <a:rPr sz="1000" b="0">
                          <a:solidFill>
                            <a:srgbClr val="114A7D"/>
                          </a:solidFill>
                          <a:latin typeface="Open Sans"/>
                        </a:rPr>
                        <a:t>2</a:t>
                      </a:r>
                    </a:p>
                  </a:txBody>
                  <a:tcPr marL="64008" marR="64008" marT="9144" marB="9144" anchor="ctr">
                    <a:solidFill>
                      <a:srgbClr val="E6E9EE"/>
                    </a:solidFill>
                  </a:tcPr>
                </a:tc>
                <a:tc>
                  <a:txBody>
                    <a:bodyPr wrap="square"/>
                    <a:lstStyle/>
                    <a:p>
                      <a:pPr algn="l"/>
                      <a:r>
                        <a:rPr sz="1000" b="0">
                          <a:solidFill>
                            <a:srgbClr val="114A7D"/>
                          </a:solidFill>
                          <a:latin typeface="Open Sans"/>
                        </a:rPr>
                        <a:t>DCCTEFV</a:t>
                      </a:r>
                    </a:p>
                  </a:txBody>
                  <a:tcPr marL="64008" marR="64008" marT="9144" marB="9144" anchor="ctr">
                    <a:solidFill>
                      <a:srgbClr val="E6E9EE"/>
                    </a:solidFill>
                  </a:tcPr>
                </a:tc>
                <a:tc>
                  <a:txBody>
                    <a:bodyPr wrap="square"/>
                    <a:lstStyle/>
                    <a:p>
                      <a:pPr algn="l"/>
                      <a:r>
                        <a:rPr sz="1000" b="0">
                          <a:solidFill>
                            <a:srgbClr val="114A7D"/>
                          </a:solidFill>
                          <a:latin typeface="Open Sans"/>
                        </a:rPr>
                        <a:t>Coordination technique MRV</a:t>
                      </a:r>
                    </a:p>
                  </a:txBody>
                  <a:tcPr marL="64008" marR="64008" marT="9144" marB="9144" anchor="ctr">
                    <a:solidFill>
                      <a:srgbClr val="E6E9EE"/>
                    </a:solidFill>
                  </a:tcPr>
                </a:tc>
                <a:tc>
                  <a:txBody>
                    <a:bodyPr wrap="square"/>
                    <a:lstStyle/>
                    <a:p>
                      <a:pPr algn="l"/>
                      <a:r>
                        <a:rPr sz="1000" b="0">
                          <a:solidFill>
                            <a:srgbClr val="114A7D"/>
                          </a:solidFill>
                          <a:latin typeface="Open Sans"/>
                        </a:rPr>
                        <a:t>Inventaire national, ajustements correspondants</a:t>
                      </a:r>
                    </a:p>
                  </a:txBody>
                  <a:tcPr marL="64008" marR="64008" marT="9144" marB="9144" anchor="ctr">
                    <a:solidFill>
                      <a:srgbClr val="E6E9EE"/>
                    </a:solidFill>
                  </a:tcPr>
                </a:tc>
                <a:tc>
                  <a:txBody>
                    <a:bodyPr wrap="square"/>
                    <a:lstStyle/>
                    <a:p>
                      <a:pPr algn="l"/>
                      <a:r>
                        <a:rPr sz="1000" b="0">
                          <a:solidFill>
                            <a:srgbClr val="114A7D"/>
                          </a:solidFill>
                          <a:latin typeface="Open Sans"/>
                        </a:rPr>
                        <a:t>Annuel</a:t>
                      </a:r>
                    </a:p>
                  </a:txBody>
                  <a:tcPr marL="64008" marR="64008" marT="9144" marB="9144" anchor="ctr">
                    <a:solidFill>
                      <a:srgbClr val="E6E9EE"/>
                    </a:solidFill>
                  </a:tcPr>
                </a:tc>
              </a:tr>
              <a:tr h="420624">
                <a:tc>
                  <a:txBody>
                    <a:bodyPr wrap="square"/>
                    <a:lstStyle/>
                    <a:p>
                      <a:pPr algn="l"/>
                      <a:r>
                        <a:rPr sz="1000" b="0">
                          <a:solidFill>
                            <a:srgbClr val="114A7D"/>
                          </a:solidFill>
                          <a:latin typeface="Open Sans"/>
                        </a:rPr>
                        <a:t>3</a:t>
                      </a:r>
                    </a:p>
                  </a:txBody>
                  <a:tcPr marL="64008" marR="64008" marT="9144" marB="9144" anchor="ctr">
                    <a:solidFill>
                      <a:srgbClr val="FFFFFF"/>
                    </a:solidFill>
                  </a:tcPr>
                </a:tc>
                <a:tc>
                  <a:txBody>
                    <a:bodyPr wrap="square"/>
                    <a:lstStyle/>
                    <a:p>
                      <a:pPr algn="l"/>
                      <a:r>
                        <a:rPr sz="1000" b="0">
                          <a:solidFill>
                            <a:srgbClr val="114A7D"/>
                          </a:solidFill>
                          <a:latin typeface="Open Sans"/>
                        </a:rPr>
                        <a:t>SENELEC</a:t>
                      </a:r>
                    </a:p>
                  </a:txBody>
                  <a:tcPr marL="64008" marR="64008" marT="9144" marB="9144" anchor="ctr">
                    <a:solidFill>
                      <a:srgbClr val="FFFFFF"/>
                    </a:solidFill>
                  </a:tcPr>
                </a:tc>
                <a:tc>
                  <a:txBody>
                    <a:bodyPr wrap="square"/>
                    <a:lstStyle/>
                    <a:p>
                      <a:pPr algn="l"/>
                      <a:r>
                        <a:rPr sz="1000" b="0">
                          <a:solidFill>
                            <a:srgbClr val="114A7D"/>
                          </a:solidFill>
                          <a:latin typeface="Open Sans"/>
                        </a:rPr>
                        <a:t>Fournisseur — énergie</a:t>
                      </a:r>
                    </a:p>
                  </a:txBody>
                  <a:tcPr marL="64008" marR="64008" marT="9144" marB="9144" anchor="ctr">
                    <a:solidFill>
                      <a:srgbClr val="FFFFFF"/>
                    </a:solidFill>
                  </a:tcPr>
                </a:tc>
                <a:tc>
                  <a:txBody>
                    <a:bodyPr wrap="square"/>
                    <a:lstStyle/>
                    <a:p>
                      <a:pPr algn="l"/>
                      <a:r>
                        <a:rPr sz="1000" b="0">
                          <a:solidFill>
                            <a:srgbClr val="114A7D"/>
                          </a:solidFill>
                          <a:latin typeface="Open Sans"/>
                        </a:rPr>
                        <a:t>Production élec., facteur d'émission réseau</a:t>
                      </a:r>
                    </a:p>
                  </a:txBody>
                  <a:tcPr marL="64008" marR="64008" marT="9144" marB="9144" anchor="ctr">
                    <a:solidFill>
                      <a:srgbClr val="FFFFFF"/>
                    </a:solidFill>
                  </a:tcPr>
                </a:tc>
                <a:tc>
                  <a:txBody>
                    <a:bodyPr wrap="square"/>
                    <a:lstStyle/>
                    <a:p>
                      <a:pPr algn="l"/>
                      <a:r>
                        <a:rPr sz="1000" b="0">
                          <a:solidFill>
                            <a:srgbClr val="114A7D"/>
                          </a:solidFill>
                          <a:latin typeface="Open Sans"/>
                        </a:rPr>
                        <a:t>Trimestriel</a:t>
                      </a:r>
                    </a:p>
                  </a:txBody>
                  <a:tcPr marL="64008" marR="64008" marT="9144" marB="9144" anchor="ctr">
                    <a:solidFill>
                      <a:srgbClr val="FFFFFF"/>
                    </a:solidFill>
                  </a:tcPr>
                </a:tc>
              </a:tr>
              <a:tr h="420624">
                <a:tc>
                  <a:txBody>
                    <a:bodyPr wrap="square"/>
                    <a:lstStyle/>
                    <a:p>
                      <a:pPr algn="l"/>
                      <a:r>
                        <a:rPr sz="1000" b="0">
                          <a:solidFill>
                            <a:srgbClr val="114A7D"/>
                          </a:solidFill>
                          <a:latin typeface="Open Sans"/>
                        </a:rPr>
                        <a:t>4</a:t>
                      </a:r>
                    </a:p>
                  </a:txBody>
                  <a:tcPr marL="64008" marR="64008" marT="9144" marB="9144" anchor="ctr">
                    <a:solidFill>
                      <a:srgbClr val="E6E9EE"/>
                    </a:solidFill>
                  </a:tcPr>
                </a:tc>
                <a:tc>
                  <a:txBody>
                    <a:bodyPr wrap="square"/>
                    <a:lstStyle/>
                    <a:p>
                      <a:pPr algn="l"/>
                      <a:r>
                        <a:rPr sz="1000" b="0">
                          <a:solidFill>
                            <a:srgbClr val="114A7D"/>
                          </a:solidFill>
                          <a:latin typeface="Open Sans"/>
                        </a:rPr>
                        <a:t>ANER</a:t>
                      </a:r>
                    </a:p>
                  </a:txBody>
                  <a:tcPr marL="64008" marR="64008" marT="9144" marB="9144" anchor="ctr">
                    <a:solidFill>
                      <a:srgbClr val="E6E9EE"/>
                    </a:solidFill>
                  </a:tcPr>
                </a:tc>
                <a:tc>
                  <a:txBody>
                    <a:bodyPr wrap="square"/>
                    <a:lstStyle/>
                    <a:p>
                      <a:pPr algn="l"/>
                      <a:r>
                        <a:rPr sz="1000" b="0">
                          <a:solidFill>
                            <a:srgbClr val="114A7D"/>
                          </a:solidFill>
                          <a:latin typeface="Open Sans"/>
                        </a:rPr>
                        <a:t>Fournisseur — ENR</a:t>
                      </a:r>
                    </a:p>
                  </a:txBody>
                  <a:tcPr marL="64008" marR="64008" marT="9144" marB="9144" anchor="ctr">
                    <a:solidFill>
                      <a:srgbClr val="E6E9EE"/>
                    </a:solidFill>
                  </a:tcPr>
                </a:tc>
                <a:tc>
                  <a:txBody>
                    <a:bodyPr wrap="square"/>
                    <a:lstStyle/>
                    <a:p>
                      <a:pPr algn="l"/>
                      <a:r>
                        <a:rPr sz="1000" b="0">
                          <a:solidFill>
                            <a:srgbClr val="114A7D"/>
                          </a:solidFill>
                          <a:latin typeface="Open Sans"/>
                        </a:rPr>
                        <a:t>Capacité ENR installée</a:t>
                      </a:r>
                    </a:p>
                  </a:txBody>
                  <a:tcPr marL="64008" marR="64008" marT="9144" marB="9144" anchor="ctr">
                    <a:solidFill>
                      <a:srgbClr val="E6E9EE"/>
                    </a:solidFill>
                  </a:tcPr>
                </a:tc>
                <a:tc>
                  <a:txBody>
                    <a:bodyPr wrap="square"/>
                    <a:lstStyle/>
                    <a:p>
                      <a:pPr algn="l"/>
                      <a:r>
                        <a:rPr sz="1000" b="0">
                          <a:solidFill>
                            <a:srgbClr val="114A7D"/>
                          </a:solidFill>
                          <a:latin typeface="Open Sans"/>
                        </a:rPr>
                        <a:t>Trimestriel</a:t>
                      </a:r>
                    </a:p>
                  </a:txBody>
                  <a:tcPr marL="64008" marR="64008" marT="9144" marB="9144" anchor="ctr">
                    <a:solidFill>
                      <a:srgbClr val="E6E9EE"/>
                    </a:solidFill>
                  </a:tcPr>
                </a:tc>
              </a:tr>
              <a:tr h="420624">
                <a:tc>
                  <a:txBody>
                    <a:bodyPr wrap="square"/>
                    <a:lstStyle/>
                    <a:p>
                      <a:pPr algn="l"/>
                      <a:r>
                        <a:rPr sz="1000" b="0">
                          <a:solidFill>
                            <a:srgbClr val="114A7D"/>
                          </a:solidFill>
                          <a:latin typeface="Open Sans"/>
                        </a:rPr>
                        <a:t>5</a:t>
                      </a:r>
                    </a:p>
                  </a:txBody>
                  <a:tcPr marL="64008" marR="64008" marT="9144" marB="9144" anchor="ctr">
                    <a:solidFill>
                      <a:srgbClr val="FFFFFF"/>
                    </a:solidFill>
                  </a:tcPr>
                </a:tc>
                <a:tc>
                  <a:txBody>
                    <a:bodyPr wrap="square"/>
                    <a:lstStyle/>
                    <a:p>
                      <a:pPr algn="l"/>
                      <a:r>
                        <a:rPr sz="1000" b="0">
                          <a:solidFill>
                            <a:srgbClr val="114A7D"/>
                          </a:solidFill>
                          <a:latin typeface="Open Sans"/>
                        </a:rPr>
                        <a:t>DEFCCS</a:t>
                      </a:r>
                    </a:p>
                  </a:txBody>
                  <a:tcPr marL="64008" marR="64008" marT="9144" marB="9144" anchor="ctr">
                    <a:solidFill>
                      <a:srgbClr val="FFFFFF"/>
                    </a:solidFill>
                  </a:tcPr>
                </a:tc>
                <a:tc>
                  <a:txBody>
                    <a:bodyPr wrap="square"/>
                    <a:lstStyle/>
                    <a:p>
                      <a:pPr algn="l"/>
                      <a:r>
                        <a:rPr sz="1000" b="0">
                          <a:solidFill>
                            <a:srgbClr val="114A7D"/>
                          </a:solidFill>
                          <a:latin typeface="Open Sans"/>
                        </a:rPr>
                        <a:t>Fournisseur — forêts</a:t>
                      </a:r>
                    </a:p>
                  </a:txBody>
                  <a:tcPr marL="64008" marR="64008" marT="9144" marB="9144" anchor="ctr">
                    <a:solidFill>
                      <a:srgbClr val="FFFFFF"/>
                    </a:solidFill>
                  </a:tcPr>
                </a:tc>
                <a:tc>
                  <a:txBody>
                    <a:bodyPr wrap="square"/>
                    <a:lstStyle/>
                    <a:p>
                      <a:pPr algn="l"/>
                      <a:r>
                        <a:rPr sz="1000" b="0">
                          <a:solidFill>
                            <a:srgbClr val="114A7D"/>
                          </a:solidFill>
                          <a:latin typeface="Open Sans"/>
                        </a:rPr>
                        <a:t>Surface reboisée, mangroves, stocks carbone, feux</a:t>
                      </a:r>
                    </a:p>
                  </a:txBody>
                  <a:tcPr marL="64008" marR="64008" marT="9144" marB="9144" anchor="ctr">
                    <a:solidFill>
                      <a:srgbClr val="FFFFFF"/>
                    </a:solidFill>
                  </a:tcPr>
                </a:tc>
                <a:tc>
                  <a:txBody>
                    <a:bodyPr wrap="square"/>
                    <a:lstStyle/>
                    <a:p>
                      <a:pPr algn="l"/>
                      <a:r>
                        <a:rPr sz="1000" b="0">
                          <a:solidFill>
                            <a:srgbClr val="114A7D"/>
                          </a:solidFill>
                          <a:latin typeface="Open Sans"/>
                        </a:rPr>
                        <a:t>Annuel</a:t>
                      </a:r>
                    </a:p>
                  </a:txBody>
                  <a:tcPr marL="64008" marR="64008" marT="9144" marB="9144" anchor="ctr">
                    <a:solidFill>
                      <a:srgbClr val="FFFFFF"/>
                    </a:solidFill>
                  </a:tcPr>
                </a:tc>
              </a:tr>
              <a:tr h="420624">
                <a:tc>
                  <a:txBody>
                    <a:bodyPr wrap="square"/>
                    <a:lstStyle/>
                    <a:p>
                      <a:pPr algn="l"/>
                      <a:r>
                        <a:rPr sz="1000" b="0">
                          <a:solidFill>
                            <a:srgbClr val="114A7D"/>
                          </a:solidFill>
                          <a:latin typeface="Open Sans"/>
                        </a:rPr>
                        <a:t>6</a:t>
                      </a:r>
                    </a:p>
                  </a:txBody>
                  <a:tcPr marL="64008" marR="64008" marT="9144" marB="9144" anchor="ctr">
                    <a:solidFill>
                      <a:srgbClr val="E6E9EE"/>
                    </a:solidFill>
                  </a:tcPr>
                </a:tc>
                <a:tc>
                  <a:txBody>
                    <a:bodyPr wrap="square"/>
                    <a:lstStyle/>
                    <a:p>
                      <a:pPr algn="l"/>
                      <a:r>
                        <a:rPr sz="1000" b="0">
                          <a:solidFill>
                            <a:srgbClr val="114A7D"/>
                          </a:solidFill>
                          <a:latin typeface="Open Sans"/>
                        </a:rPr>
                        <a:t>SONAGED</a:t>
                      </a:r>
                    </a:p>
                  </a:txBody>
                  <a:tcPr marL="64008" marR="64008" marT="9144" marB="9144" anchor="ctr">
                    <a:solidFill>
                      <a:srgbClr val="E6E9EE"/>
                    </a:solidFill>
                  </a:tcPr>
                </a:tc>
                <a:tc>
                  <a:txBody>
                    <a:bodyPr wrap="square"/>
                    <a:lstStyle/>
                    <a:p>
                      <a:pPr algn="l"/>
                      <a:r>
                        <a:rPr sz="1000" b="0">
                          <a:solidFill>
                            <a:srgbClr val="114A7D"/>
                          </a:solidFill>
                          <a:latin typeface="Open Sans"/>
                        </a:rPr>
                        <a:t>Fournisseur — déchets</a:t>
                      </a:r>
                    </a:p>
                  </a:txBody>
                  <a:tcPr marL="64008" marR="64008" marT="9144" marB="9144" anchor="ctr">
                    <a:solidFill>
                      <a:srgbClr val="E6E9EE"/>
                    </a:solidFill>
                  </a:tcPr>
                </a:tc>
                <a:tc>
                  <a:txBody>
                    <a:bodyPr wrap="square"/>
                    <a:lstStyle/>
                    <a:p>
                      <a:pPr algn="l"/>
                      <a:r>
                        <a:rPr sz="1000" b="0">
                          <a:solidFill>
                            <a:srgbClr val="114A7D"/>
                          </a:solidFill>
                          <a:latin typeface="Open Sans"/>
                        </a:rPr>
                        <a:t>Volumes déchets, captage méthane, collecte</a:t>
                      </a:r>
                    </a:p>
                  </a:txBody>
                  <a:tcPr marL="64008" marR="64008" marT="9144" marB="9144" anchor="ctr">
                    <a:solidFill>
                      <a:srgbClr val="E6E9EE"/>
                    </a:solidFill>
                  </a:tcPr>
                </a:tc>
                <a:tc>
                  <a:txBody>
                    <a:bodyPr wrap="square"/>
                    <a:lstStyle/>
                    <a:p>
                      <a:pPr algn="l"/>
                      <a:r>
                        <a:rPr sz="1000" b="0">
                          <a:solidFill>
                            <a:srgbClr val="114A7D"/>
                          </a:solidFill>
                          <a:latin typeface="Open Sans"/>
                        </a:rPr>
                        <a:t>Annuel</a:t>
                      </a:r>
                    </a:p>
                  </a:txBody>
                  <a:tcPr marL="64008" marR="64008" marT="9144" marB="9144" anchor="ctr">
                    <a:solidFill>
                      <a:srgbClr val="E6E9EE"/>
                    </a:solidFill>
                  </a:tcPr>
                </a:tc>
              </a:tr>
              <a:tr h="420624">
                <a:tc>
                  <a:txBody>
                    <a:bodyPr wrap="square"/>
                    <a:lstStyle/>
                    <a:p>
                      <a:pPr algn="l"/>
                      <a:r>
                        <a:rPr sz="1000" b="0">
                          <a:solidFill>
                            <a:srgbClr val="114A7D"/>
                          </a:solidFill>
                          <a:latin typeface="Open Sans"/>
                        </a:rPr>
                        <a:t>7</a:t>
                      </a:r>
                    </a:p>
                  </a:txBody>
                  <a:tcPr marL="64008" marR="64008" marT="9144" marB="9144" anchor="ctr">
                    <a:solidFill>
                      <a:srgbClr val="FFFFFF"/>
                    </a:solidFill>
                  </a:tcPr>
                </a:tc>
                <a:tc>
                  <a:txBody>
                    <a:bodyPr wrap="square"/>
                    <a:lstStyle/>
                    <a:p>
                      <a:pPr algn="l"/>
                      <a:r>
                        <a:rPr sz="1000" b="0">
                          <a:solidFill>
                            <a:srgbClr val="114A7D"/>
                          </a:solidFill>
                          <a:latin typeface="Open Sans"/>
                        </a:rPr>
                        <a:t>Min. Industrie</a:t>
                      </a:r>
                    </a:p>
                  </a:txBody>
                  <a:tcPr marL="64008" marR="64008" marT="9144" marB="9144" anchor="ctr">
                    <a:solidFill>
                      <a:srgbClr val="FFFFFF"/>
                    </a:solidFill>
                  </a:tcPr>
                </a:tc>
                <a:tc>
                  <a:txBody>
                    <a:bodyPr wrap="square"/>
                    <a:lstStyle/>
                    <a:p>
                      <a:pPr algn="l"/>
                      <a:r>
                        <a:rPr sz="1000" b="0">
                          <a:solidFill>
                            <a:srgbClr val="114A7D"/>
                          </a:solidFill>
                          <a:latin typeface="Open Sans"/>
                        </a:rPr>
                        <a:t>Fournisseur — IPPU</a:t>
                      </a:r>
                    </a:p>
                  </a:txBody>
                  <a:tcPr marL="64008" marR="64008" marT="9144" marB="9144" anchor="ctr">
                    <a:solidFill>
                      <a:srgbClr val="FFFFFF"/>
                    </a:solidFill>
                  </a:tcPr>
                </a:tc>
                <a:tc>
                  <a:txBody>
                    <a:bodyPr wrap="square"/>
                    <a:lstStyle/>
                    <a:p>
                      <a:pPr algn="l"/>
                      <a:r>
                        <a:rPr sz="1000" b="0">
                          <a:solidFill>
                            <a:srgbClr val="114A7D"/>
                          </a:solidFill>
                          <a:latin typeface="Open Sans"/>
                        </a:rPr>
                        <a:t>Production, émissions de procédés</a:t>
                      </a:r>
                    </a:p>
                  </a:txBody>
                  <a:tcPr marL="64008" marR="64008" marT="9144" marB="9144" anchor="ctr">
                    <a:solidFill>
                      <a:srgbClr val="FFFFFF"/>
                    </a:solidFill>
                  </a:tcPr>
                </a:tc>
                <a:tc>
                  <a:txBody>
                    <a:bodyPr wrap="square"/>
                    <a:lstStyle/>
                    <a:p>
                      <a:pPr algn="l"/>
                      <a:r>
                        <a:rPr sz="1000" b="0">
                          <a:solidFill>
                            <a:srgbClr val="114A7D"/>
                          </a:solidFill>
                          <a:latin typeface="Open Sans"/>
                        </a:rPr>
                        <a:t>Annuel</a:t>
                      </a:r>
                    </a:p>
                  </a:txBody>
                  <a:tcPr marL="64008" marR="64008" marT="9144" marB="9144" anchor="ctr">
                    <a:solidFill>
                      <a:srgbClr val="FFFFFF"/>
                    </a:solidFill>
                  </a:tcPr>
                </a:tc>
              </a:tr>
              <a:tr h="420624">
                <a:tc>
                  <a:txBody>
                    <a:bodyPr wrap="square"/>
                    <a:lstStyle/>
                    <a:p>
                      <a:pPr algn="l"/>
                      <a:r>
                        <a:rPr sz="1000" b="0">
                          <a:solidFill>
                            <a:srgbClr val="114A7D"/>
                          </a:solidFill>
                          <a:latin typeface="Open Sans"/>
                        </a:rPr>
                        <a:t>8</a:t>
                      </a:r>
                    </a:p>
                  </a:txBody>
                  <a:tcPr marL="64008" marR="64008" marT="9144" marB="9144" anchor="ctr">
                    <a:solidFill>
                      <a:srgbClr val="E6E9EE"/>
                    </a:solidFill>
                  </a:tcPr>
                </a:tc>
                <a:tc>
                  <a:txBody>
                    <a:bodyPr wrap="square"/>
                    <a:lstStyle/>
                    <a:p>
                      <a:pPr algn="l"/>
                      <a:r>
                        <a:rPr sz="1000" b="0">
                          <a:solidFill>
                            <a:srgbClr val="114A7D"/>
                          </a:solidFill>
                          <a:latin typeface="Open Sans"/>
                        </a:rPr>
                        <a:t>MSAS</a:t>
                      </a:r>
                    </a:p>
                  </a:txBody>
                  <a:tcPr marL="64008" marR="64008" marT="9144" marB="9144" anchor="ctr">
                    <a:solidFill>
                      <a:srgbClr val="E6E9EE"/>
                    </a:solidFill>
                  </a:tcPr>
                </a:tc>
                <a:tc>
                  <a:txBody>
                    <a:bodyPr wrap="square"/>
                    <a:lstStyle/>
                    <a:p>
                      <a:pPr algn="l"/>
                      <a:r>
                        <a:rPr sz="1000" b="0">
                          <a:solidFill>
                            <a:srgbClr val="114A7D"/>
                          </a:solidFill>
                          <a:latin typeface="Open Sans"/>
                        </a:rPr>
                        <a:t>Fournisseur — santé</a:t>
                      </a:r>
                    </a:p>
                  </a:txBody>
                  <a:tcPr marL="64008" marR="64008" marT="9144" marB="9144" anchor="ctr">
                    <a:solidFill>
                      <a:srgbClr val="E6E9EE"/>
                    </a:solidFill>
                  </a:tcPr>
                </a:tc>
                <a:tc>
                  <a:txBody>
                    <a:bodyPr wrap="square"/>
                    <a:lstStyle/>
                    <a:p>
                      <a:pPr algn="l"/>
                      <a:r>
                        <a:rPr sz="1000" b="0">
                          <a:solidFill>
                            <a:srgbClr val="114A7D"/>
                          </a:solidFill>
                          <a:latin typeface="Open Sans"/>
                        </a:rPr>
                        <a:t>Santé-climat, chaîne du froid</a:t>
                      </a:r>
                    </a:p>
                  </a:txBody>
                  <a:tcPr marL="64008" marR="64008" marT="9144" marB="9144" anchor="ctr">
                    <a:solidFill>
                      <a:srgbClr val="E6E9EE"/>
                    </a:solidFill>
                  </a:tcPr>
                </a:tc>
                <a:tc>
                  <a:txBody>
                    <a:bodyPr wrap="square"/>
                    <a:lstStyle/>
                    <a:p>
                      <a:pPr algn="l"/>
                      <a:r>
                        <a:rPr sz="1000" b="0">
                          <a:solidFill>
                            <a:srgbClr val="114A7D"/>
                          </a:solidFill>
                          <a:latin typeface="Open Sans"/>
                        </a:rPr>
                        <a:t>Annuel</a:t>
                      </a:r>
                    </a:p>
                  </a:txBody>
                  <a:tcPr marL="64008" marR="64008" marT="9144" marB="9144" anchor="ctr">
                    <a:solidFill>
                      <a:srgbClr val="E6E9EE"/>
                    </a:solidFill>
                  </a:tcPr>
                </a:tc>
              </a:tr>
              <a:tr h="420624">
                <a:tc>
                  <a:txBody>
                    <a:bodyPr wrap="square"/>
                    <a:lstStyle/>
                    <a:p>
                      <a:pPr algn="l"/>
                      <a:r>
                        <a:rPr sz="1000" b="0">
                          <a:solidFill>
                            <a:srgbClr val="114A7D"/>
                          </a:solidFill>
                          <a:latin typeface="Open Sans"/>
                        </a:rPr>
                        <a:t>9</a:t>
                      </a:r>
                    </a:p>
                  </a:txBody>
                  <a:tcPr marL="64008" marR="64008" marT="9144" marB="9144" anchor="ctr">
                    <a:solidFill>
                      <a:srgbClr val="FFFFFF"/>
                    </a:solidFill>
                  </a:tcPr>
                </a:tc>
                <a:tc>
                  <a:txBody>
                    <a:bodyPr wrap="square"/>
                    <a:lstStyle/>
                    <a:p>
                      <a:pPr algn="l"/>
                      <a:r>
                        <a:rPr sz="1000" b="0">
                          <a:solidFill>
                            <a:srgbClr val="114A7D"/>
                          </a:solidFill>
                          <a:latin typeface="Open Sans"/>
                        </a:rPr>
                        <a:t>ANACIM</a:t>
                      </a:r>
                    </a:p>
                  </a:txBody>
                  <a:tcPr marL="64008" marR="64008" marT="9144" marB="9144" anchor="ctr">
                    <a:solidFill>
                      <a:srgbClr val="FFFFFF"/>
                    </a:solidFill>
                  </a:tcPr>
                </a:tc>
                <a:tc>
                  <a:txBody>
                    <a:bodyPr wrap="square"/>
                    <a:lstStyle/>
                    <a:p>
                      <a:pPr algn="l"/>
                      <a:r>
                        <a:rPr sz="1000" b="0">
                          <a:solidFill>
                            <a:srgbClr val="114A7D"/>
                          </a:solidFill>
                          <a:latin typeface="Open Sans"/>
                        </a:rPr>
                        <a:t>Fournisseur — climat</a:t>
                      </a:r>
                    </a:p>
                  </a:txBody>
                  <a:tcPr marL="64008" marR="64008" marT="9144" marB="9144" anchor="ctr">
                    <a:solidFill>
                      <a:srgbClr val="FFFFFF"/>
                    </a:solidFill>
                  </a:tcPr>
                </a:tc>
                <a:tc>
                  <a:txBody>
                    <a:bodyPr wrap="square"/>
                    <a:lstStyle/>
                    <a:p>
                      <a:pPr algn="l"/>
                      <a:r>
                        <a:rPr sz="1000" b="0">
                          <a:solidFill>
                            <a:srgbClr val="114A7D"/>
                          </a:solidFill>
                          <a:latin typeface="Open Sans"/>
                        </a:rPr>
                        <a:t>Alertes précoces, aléas climatiques</a:t>
                      </a:r>
                    </a:p>
                  </a:txBody>
                  <a:tcPr marL="64008" marR="64008" marT="9144" marB="9144" anchor="ctr">
                    <a:solidFill>
                      <a:srgbClr val="FFFFFF"/>
                    </a:solidFill>
                  </a:tcPr>
                </a:tc>
                <a:tc>
                  <a:txBody>
                    <a:bodyPr wrap="square"/>
                    <a:lstStyle/>
                    <a:p>
                      <a:pPr algn="l"/>
                      <a:r>
                        <a:rPr sz="1000" b="0">
                          <a:solidFill>
                            <a:srgbClr val="114A7D"/>
                          </a:solidFill>
                          <a:latin typeface="Open Sans"/>
                        </a:rPr>
                        <a:t>Continu</a:t>
                      </a:r>
                    </a:p>
                  </a:txBody>
                  <a:tcPr marL="64008" marR="64008" marT="9144" marB="9144" anchor="ctr">
                    <a:solidFill>
                      <a:srgbClr val="FFFFFF"/>
                    </a:solidFill>
                  </a:tcPr>
                </a:tc>
              </a:tr>
              <a:tr h="420624">
                <a:tc>
                  <a:txBody>
                    <a:bodyPr wrap="square"/>
                    <a:lstStyle/>
                    <a:p>
                      <a:pPr algn="l"/>
                      <a:r>
                        <a:rPr sz="1000" b="0">
                          <a:solidFill>
                            <a:srgbClr val="114A7D"/>
                          </a:solidFill>
                          <a:latin typeface="Open Sans"/>
                        </a:rPr>
                        <a:t>10</a:t>
                      </a:r>
                    </a:p>
                  </a:txBody>
                  <a:tcPr marL="64008" marR="64008" marT="9144" marB="9144" anchor="ctr">
                    <a:solidFill>
                      <a:srgbClr val="E6E9EE"/>
                    </a:solidFill>
                  </a:tcPr>
                </a:tc>
                <a:tc>
                  <a:txBody>
                    <a:bodyPr wrap="square"/>
                    <a:lstStyle/>
                    <a:p>
                      <a:pPr algn="l"/>
                      <a:r>
                        <a:rPr sz="1000" b="0">
                          <a:solidFill>
                            <a:srgbClr val="114A7D"/>
                          </a:solidFill>
                          <a:latin typeface="Open Sans"/>
                        </a:rPr>
                        <a:t>ANSD</a:t>
                      </a:r>
                    </a:p>
                  </a:txBody>
                  <a:tcPr marL="64008" marR="64008" marT="9144" marB="9144" anchor="ctr">
                    <a:solidFill>
                      <a:srgbClr val="E6E9EE"/>
                    </a:solidFill>
                  </a:tcPr>
                </a:tc>
                <a:tc>
                  <a:txBody>
                    <a:bodyPr wrap="square"/>
                    <a:lstStyle/>
                    <a:p>
                      <a:pPr algn="l"/>
                      <a:r>
                        <a:rPr sz="1000" b="0">
                          <a:solidFill>
                            <a:srgbClr val="114A7D"/>
                          </a:solidFill>
                          <a:latin typeface="Open Sans"/>
                        </a:rPr>
                        <a:t>Statistiques nationales</a:t>
                      </a:r>
                    </a:p>
                  </a:txBody>
                  <a:tcPr marL="64008" marR="64008" marT="9144" marB="9144" anchor="ctr">
                    <a:solidFill>
                      <a:srgbClr val="E6E9EE"/>
                    </a:solidFill>
                  </a:tcPr>
                </a:tc>
                <a:tc>
                  <a:txBody>
                    <a:bodyPr wrap="square"/>
                    <a:lstStyle/>
                    <a:p>
                      <a:pPr algn="l"/>
                      <a:r>
                        <a:rPr sz="1000" b="0">
                          <a:solidFill>
                            <a:srgbClr val="114A7D"/>
                          </a:solidFill>
                          <a:latin typeface="Open Sans"/>
                        </a:rPr>
                        <a:t>Population, PIB, données d'activité</a:t>
                      </a:r>
                    </a:p>
                  </a:txBody>
                  <a:tcPr marL="64008" marR="64008" marT="9144" marB="9144" anchor="ctr">
                    <a:solidFill>
                      <a:srgbClr val="E6E9EE"/>
                    </a:solidFill>
                  </a:tcPr>
                </a:tc>
                <a:tc>
                  <a:txBody>
                    <a:bodyPr wrap="square"/>
                    <a:lstStyle/>
                    <a:p>
                      <a:pPr algn="l"/>
                      <a:r>
                        <a:rPr sz="1000" b="0">
                          <a:solidFill>
                            <a:srgbClr val="114A7D"/>
                          </a:solidFill>
                          <a:latin typeface="Open Sans"/>
                        </a:rPr>
                        <a:t>Annuel</a:t>
                      </a:r>
                    </a:p>
                  </a:txBody>
                  <a:tcPr marL="64008" marR="64008" marT="9144" marB="9144" anchor="ctr">
                    <a:solidFill>
                      <a:srgbClr val="E6E9EE"/>
                    </a:solidFill>
                  </a:tcPr>
                </a:tc>
              </a:tr>
              <a:tr h="420624">
                <a:tc>
                  <a:txBody>
                    <a:bodyPr wrap="square"/>
                    <a:lstStyle/>
                    <a:p>
                      <a:pPr algn="l"/>
                      <a:r>
                        <a:rPr sz="1000" b="0">
                          <a:solidFill>
                            <a:srgbClr val="114A7D"/>
                          </a:solidFill>
                          <a:latin typeface="Open Sans"/>
                        </a:rPr>
                        <a:t>11</a:t>
                      </a:r>
                    </a:p>
                  </a:txBody>
                  <a:tcPr marL="64008" marR="64008" marT="9144" marB="9144" anchor="ctr">
                    <a:solidFill>
                      <a:srgbClr val="FFFFFF"/>
                    </a:solidFill>
                  </a:tcPr>
                </a:tc>
                <a:tc>
                  <a:txBody>
                    <a:bodyPr wrap="square"/>
                    <a:lstStyle/>
                    <a:p>
                      <a:pPr algn="l"/>
                      <a:r>
                        <a:rPr sz="1000" b="0">
                          <a:solidFill>
                            <a:srgbClr val="114A7D"/>
                          </a:solidFill>
                          <a:latin typeface="Open Sans"/>
                        </a:rPr>
                        <a:t>MFB</a:t>
                      </a:r>
                    </a:p>
                  </a:txBody>
                  <a:tcPr marL="64008" marR="64008" marT="9144" marB="9144" anchor="ctr">
                    <a:solidFill>
                      <a:srgbClr val="FFFFFF"/>
                    </a:solidFill>
                  </a:tcPr>
                </a:tc>
                <a:tc>
                  <a:txBody>
                    <a:bodyPr wrap="square"/>
                    <a:lstStyle/>
                    <a:p>
                      <a:pPr algn="l"/>
                      <a:r>
                        <a:rPr sz="1000" b="0">
                          <a:solidFill>
                            <a:srgbClr val="114A7D"/>
                          </a:solidFill>
                          <a:latin typeface="Open Sans"/>
                        </a:rPr>
                        <a:t>Suivi du financement</a:t>
                      </a:r>
                    </a:p>
                  </a:txBody>
                  <a:tcPr marL="64008" marR="64008" marT="9144" marB="9144" anchor="ctr">
                    <a:solidFill>
                      <a:srgbClr val="FFFFFF"/>
                    </a:solidFill>
                  </a:tcPr>
                </a:tc>
                <a:tc>
                  <a:txBody>
                    <a:bodyPr wrap="square"/>
                    <a:lstStyle/>
                    <a:p>
                      <a:pPr algn="l"/>
                      <a:r>
                        <a:rPr sz="1000" b="0">
                          <a:solidFill>
                            <a:srgbClr val="114A7D"/>
                          </a:solidFill>
                          <a:latin typeface="Open Sans"/>
                        </a:rPr>
                        <a:t>Décaissements JETP (Phase 1), flux financiers</a:t>
                      </a:r>
                    </a:p>
                  </a:txBody>
                  <a:tcPr marL="64008" marR="64008" marT="9144" marB="9144" anchor="ctr">
                    <a:solidFill>
                      <a:srgbClr val="FFFFFF"/>
                    </a:solidFill>
                  </a:tcPr>
                </a:tc>
                <a:tc>
                  <a:txBody>
                    <a:bodyPr wrap="square"/>
                    <a:lstStyle/>
                    <a:p>
                      <a:pPr algn="l"/>
                      <a:r>
                        <a:rPr sz="1000" b="0">
                          <a:solidFill>
                            <a:srgbClr val="114A7D"/>
                          </a:solidFill>
                          <a:latin typeface="Open Sans"/>
                        </a:rPr>
                        <a:t>Trimestriel</a:t>
                      </a:r>
                    </a:p>
                  </a:txBody>
                  <a:tcPr marL="64008" marR="64008" marT="9144" marB="9144" anchor="ctr">
                    <a:solidFill>
                      <a:srgbClr val="FFFFFF"/>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Chaque ligne = une obligation de données à une fréquence donnée. La pérennité naît d'un MOU, pas d'une bonne volonté.</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B — fermer les écarts de données documentés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Nous ne cachons pas les trous — nous les nommons, et chacun a un responsable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22 / 28</a:t>
            </a:r>
          </a:p>
        </p:txBody>
      </p:sp>
      <p:graphicFrame>
        <p:nvGraphicFramePr>
          <p:cNvPr id="10" name="Table 9"/>
          <p:cNvGraphicFramePr>
            <a:graphicFrameLocks noGrp="1"/>
          </p:cNvGraphicFramePr>
          <p:nvPr/>
        </p:nvGraphicFramePr>
        <p:xfrm>
          <a:off x="365760" y="1280160"/>
          <a:ext cx="11460175" cy="2944368"/>
        </p:xfrm>
        <a:graphic>
          <a:graphicData uri="http://schemas.openxmlformats.org/drawingml/2006/table">
            <a:tbl>
              <a:tblPr>
                <a:tableStyleId>{5C22544A-7EE6-4342-B048-85BDC9FD1C3A}</a:tableStyleId>
              </a:tblPr>
              <a:tblGrid>
                <a:gridCol w="1375221"/>
                <a:gridCol w="1833628"/>
                <a:gridCol w="5042477"/>
                <a:gridCol w="3208849"/>
              </a:tblGrid>
              <a:tr h="420624">
                <a:tc>
                  <a:txBody>
                    <a:bodyPr wrap="square"/>
                    <a:lstStyle/>
                    <a:p>
                      <a:pPr algn="l"/>
                      <a:r>
                        <a:rPr sz="1050" b="1">
                          <a:solidFill>
                            <a:srgbClr val="FFFFFF"/>
                          </a:solidFill>
                          <a:latin typeface="Open Sans"/>
                        </a:rPr>
                        <a:t>Code</a:t>
                      </a:r>
                    </a:p>
                  </a:txBody>
                  <a:tcPr marL="64008" marR="64008" marT="9144" marB="9144" anchor="ctr">
                    <a:solidFill>
                      <a:srgbClr val="003E51"/>
                    </a:solidFill>
                  </a:tcPr>
                </a:tc>
                <a:tc>
                  <a:txBody>
                    <a:bodyPr wrap="square"/>
                    <a:lstStyle/>
                    <a:p>
                      <a:pPr algn="l"/>
                      <a:r>
                        <a:rPr sz="1050" b="1">
                          <a:solidFill>
                            <a:srgbClr val="FFFFFF"/>
                          </a:solidFill>
                          <a:latin typeface="Open Sans"/>
                        </a:rPr>
                        <a:t>Secteur</a:t>
                      </a:r>
                    </a:p>
                  </a:txBody>
                  <a:tcPr marL="64008" marR="64008" marT="9144" marB="9144" anchor="ctr">
                    <a:solidFill>
                      <a:srgbClr val="003E51"/>
                    </a:solidFill>
                  </a:tcPr>
                </a:tc>
                <a:tc>
                  <a:txBody>
                    <a:bodyPr wrap="square"/>
                    <a:lstStyle/>
                    <a:p>
                      <a:pPr algn="l"/>
                      <a:r>
                        <a:rPr sz="1050" b="1">
                          <a:solidFill>
                            <a:srgbClr val="FFFFFF"/>
                          </a:solidFill>
                          <a:latin typeface="Open Sans"/>
                        </a:rPr>
                        <a:t>Écart</a:t>
                      </a:r>
                    </a:p>
                  </a:txBody>
                  <a:tcPr marL="64008" marR="64008" marT="9144" marB="9144" anchor="ctr">
                    <a:solidFill>
                      <a:srgbClr val="003E51"/>
                    </a:solidFill>
                  </a:tcPr>
                </a:tc>
                <a:tc>
                  <a:txBody>
                    <a:bodyPr wrap="square"/>
                    <a:lstStyle/>
                    <a:p>
                      <a:pPr algn="l"/>
                      <a:r>
                        <a:rPr sz="1050" b="1">
                          <a:solidFill>
                            <a:srgbClr val="FFFFFF"/>
                          </a:solidFill>
                          <a:latin typeface="Open Sans"/>
                        </a:rPr>
                        <a:t>Responsable de fermeture</a:t>
                      </a:r>
                    </a:p>
                  </a:txBody>
                  <a:tcPr marL="64008" marR="64008" marT="9144" marB="9144" anchor="ctr">
                    <a:solidFill>
                      <a:srgbClr val="003E51"/>
                    </a:solidFill>
                  </a:tcPr>
                </a:tc>
              </a:tr>
              <a:tr h="420624">
                <a:tc>
                  <a:txBody>
                    <a:bodyPr wrap="square"/>
                    <a:lstStyle/>
                    <a:p>
                      <a:pPr algn="l"/>
                      <a:r>
                        <a:rPr sz="1050" b="0">
                          <a:solidFill>
                            <a:srgbClr val="114A7D"/>
                          </a:solidFill>
                          <a:latin typeface="Open Sans"/>
                        </a:rPr>
                        <a:t>TRA-R1</a:t>
                      </a:r>
                    </a:p>
                  </a:txBody>
                  <a:tcPr marL="64008" marR="64008" marT="9144" marB="9144" anchor="ctr">
                    <a:solidFill>
                      <a:srgbClr val="FFFFFF"/>
                    </a:solidFill>
                  </a:tcPr>
                </a:tc>
                <a:tc>
                  <a:txBody>
                    <a:bodyPr wrap="square"/>
                    <a:lstStyle/>
                    <a:p>
                      <a:pPr algn="l"/>
                      <a:r>
                        <a:rPr sz="1050" b="0">
                          <a:solidFill>
                            <a:srgbClr val="114A7D"/>
                          </a:solidFill>
                          <a:latin typeface="Open Sans"/>
                        </a:rPr>
                        <a:t>Transport</a:t>
                      </a:r>
                    </a:p>
                  </a:txBody>
                  <a:tcPr marL="64008" marR="64008" marT="9144" marB="9144" anchor="ctr">
                    <a:solidFill>
                      <a:srgbClr val="FFFFFF"/>
                    </a:solidFill>
                  </a:tcPr>
                </a:tc>
                <a:tc>
                  <a:txBody>
                    <a:bodyPr wrap="square"/>
                    <a:lstStyle/>
                    <a:p>
                      <a:pPr algn="l"/>
                      <a:r>
                        <a:rPr sz="1050" b="0">
                          <a:solidFill>
                            <a:srgbClr val="114A7D"/>
                          </a:solidFill>
                          <a:latin typeface="Open Sans"/>
                        </a:rPr>
                        <a:t>Cible de résultat émissions transport — à définir</a:t>
                      </a:r>
                    </a:p>
                  </a:txBody>
                  <a:tcPr marL="64008" marR="64008" marT="9144" marB="9144" anchor="ctr">
                    <a:solidFill>
                      <a:srgbClr val="FFFFFF"/>
                    </a:solidFill>
                  </a:tcPr>
                </a:tc>
                <a:tc>
                  <a:txBody>
                    <a:bodyPr wrap="square"/>
                    <a:lstStyle/>
                    <a:p>
                      <a:pPr algn="l"/>
                      <a:r>
                        <a:rPr sz="1050" b="0">
                          <a:solidFill>
                            <a:srgbClr val="114A7D"/>
                          </a:solidFill>
                          <a:latin typeface="Open Sans"/>
                        </a:rPr>
                        <a:t>DCCTEFV + Min. Transports</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MAR-P1</a:t>
                      </a:r>
                    </a:p>
                  </a:txBody>
                  <a:tcPr marL="64008" marR="64008" marT="9144" marB="9144" anchor="ctr">
                    <a:solidFill>
                      <a:srgbClr val="E6E9EE"/>
                    </a:solidFill>
                  </a:tcPr>
                </a:tc>
                <a:tc>
                  <a:txBody>
                    <a:bodyPr wrap="square"/>
                    <a:lstStyle/>
                    <a:p>
                      <a:pPr algn="l"/>
                      <a:r>
                        <a:rPr sz="1050" b="0">
                          <a:solidFill>
                            <a:srgbClr val="114A7D"/>
                          </a:solidFill>
                          <a:latin typeface="Open Sans"/>
                        </a:rPr>
                        <a:t>Marchés carbone</a:t>
                      </a:r>
                    </a:p>
                  </a:txBody>
                  <a:tcPr marL="64008" marR="64008" marT="9144" marB="9144" anchor="ctr">
                    <a:solidFill>
                      <a:srgbClr val="E6E9EE"/>
                    </a:solidFill>
                  </a:tcPr>
                </a:tc>
                <a:tc>
                  <a:txBody>
                    <a:bodyPr wrap="square"/>
                    <a:lstStyle/>
                    <a:p>
                      <a:pPr algn="l"/>
                      <a:r>
                        <a:rPr sz="1050" b="0">
                          <a:solidFill>
                            <a:srgbClr val="114A7D"/>
                          </a:solidFill>
                          <a:latin typeface="Open Sans"/>
                        </a:rPr>
                        <a:t>Projets de crédits enregistrés — types à confirmer</a:t>
                      </a:r>
                    </a:p>
                  </a:txBody>
                  <a:tcPr marL="64008" marR="64008" marT="9144" marB="9144" anchor="ctr">
                    <a:solidFill>
                      <a:srgbClr val="E6E9EE"/>
                    </a:solidFill>
                  </a:tcPr>
                </a:tc>
                <a:tc>
                  <a:txBody>
                    <a:bodyPr wrap="square"/>
                    <a:lstStyle/>
                    <a:p>
                      <a:pPr algn="l"/>
                      <a:r>
                        <a:rPr sz="1050" b="0">
                          <a:solidFill>
                            <a:srgbClr val="114A7D"/>
                          </a:solidFill>
                          <a:latin typeface="Open Sans"/>
                        </a:rPr>
                        <a:t>El Hadji Mbaye (Art. 6)</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MAR-R1</a:t>
                      </a:r>
                    </a:p>
                  </a:txBody>
                  <a:tcPr marL="64008" marR="64008" marT="9144" marB="9144" anchor="ctr">
                    <a:solidFill>
                      <a:srgbClr val="FFFFFF"/>
                    </a:solidFill>
                  </a:tcPr>
                </a:tc>
                <a:tc>
                  <a:txBody>
                    <a:bodyPr wrap="square"/>
                    <a:lstStyle/>
                    <a:p>
                      <a:pPr algn="l"/>
                      <a:r>
                        <a:rPr sz="1050" b="0">
                          <a:solidFill>
                            <a:srgbClr val="114A7D"/>
                          </a:solidFill>
                          <a:latin typeface="Open Sans"/>
                        </a:rPr>
                        <a:t>Marchés carbone</a:t>
                      </a:r>
                    </a:p>
                  </a:txBody>
                  <a:tcPr marL="64008" marR="64008" marT="9144" marB="9144" anchor="ctr">
                    <a:solidFill>
                      <a:srgbClr val="FFFFFF"/>
                    </a:solidFill>
                  </a:tcPr>
                </a:tc>
                <a:tc>
                  <a:txBody>
                    <a:bodyPr wrap="square"/>
                    <a:lstStyle/>
                    <a:p>
                      <a:pPr algn="l"/>
                      <a:r>
                        <a:rPr sz="1050" b="0">
                          <a:solidFill>
                            <a:srgbClr val="114A7D"/>
                          </a:solidFill>
                          <a:latin typeface="Open Sans"/>
                        </a:rPr>
                        <a:t>ITMOs transférés — en attente données projets Art. 6</a:t>
                      </a:r>
                    </a:p>
                  </a:txBody>
                  <a:tcPr marL="64008" marR="64008" marT="9144" marB="9144" anchor="ctr">
                    <a:solidFill>
                      <a:srgbClr val="FFFFFF"/>
                    </a:solidFill>
                  </a:tcPr>
                </a:tc>
                <a:tc>
                  <a:txBody>
                    <a:bodyPr wrap="square"/>
                    <a:lstStyle/>
                    <a:p>
                      <a:pPr algn="l"/>
                      <a:r>
                        <a:rPr sz="1050" b="0">
                          <a:solidFill>
                            <a:srgbClr val="114A7D"/>
                          </a:solidFill>
                          <a:latin typeface="Open Sans"/>
                        </a:rPr>
                        <a:t>El Hadji Mbaye</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MAR-I1</a:t>
                      </a:r>
                    </a:p>
                  </a:txBody>
                  <a:tcPr marL="64008" marR="64008" marT="9144" marB="9144" anchor="ctr">
                    <a:solidFill>
                      <a:srgbClr val="E6E9EE"/>
                    </a:solidFill>
                  </a:tcPr>
                </a:tc>
                <a:tc>
                  <a:txBody>
                    <a:bodyPr wrap="square"/>
                    <a:lstStyle/>
                    <a:p>
                      <a:pPr algn="l"/>
                      <a:r>
                        <a:rPr sz="1050" b="0">
                          <a:solidFill>
                            <a:srgbClr val="114A7D"/>
                          </a:solidFill>
                          <a:latin typeface="Open Sans"/>
                        </a:rPr>
                        <a:t>Marchés carbone</a:t>
                      </a:r>
                    </a:p>
                  </a:txBody>
                  <a:tcPr marL="64008" marR="64008" marT="9144" marB="9144" anchor="ctr">
                    <a:solidFill>
                      <a:srgbClr val="E6E9EE"/>
                    </a:solidFill>
                  </a:tcPr>
                </a:tc>
                <a:tc>
                  <a:txBody>
                    <a:bodyPr wrap="square"/>
                    <a:lstStyle/>
                    <a:p>
                      <a:pPr algn="l"/>
                      <a:r>
                        <a:rPr sz="1050" b="0">
                          <a:solidFill>
                            <a:srgbClr val="114A7D"/>
                          </a:solidFill>
                          <a:latin typeface="Open Sans"/>
                        </a:rPr>
                        <a:t>Revenus des ventes carbone — en attente données Art. 6</a:t>
                      </a:r>
                    </a:p>
                  </a:txBody>
                  <a:tcPr marL="64008" marR="64008" marT="9144" marB="9144" anchor="ctr">
                    <a:solidFill>
                      <a:srgbClr val="E6E9EE"/>
                    </a:solidFill>
                  </a:tcPr>
                </a:tc>
                <a:tc>
                  <a:txBody>
                    <a:bodyPr wrap="square"/>
                    <a:lstStyle/>
                    <a:p>
                      <a:pPr algn="l"/>
                      <a:r>
                        <a:rPr sz="1050" b="0">
                          <a:solidFill>
                            <a:srgbClr val="114A7D"/>
                          </a:solidFill>
                          <a:latin typeface="Open Sans"/>
                        </a:rPr>
                        <a:t>El Hadji Mbaye</a:t>
                      </a:r>
                    </a:p>
                  </a:txBody>
                  <a:tcPr marL="64008" marR="64008" marT="9144" marB="9144" anchor="ctr">
                    <a:solidFill>
                      <a:srgbClr val="E6E9EE"/>
                    </a:solidFill>
                  </a:tcPr>
                </a:tc>
              </a:tr>
              <a:tr h="420624">
                <a:tc>
                  <a:txBody>
                    <a:bodyPr wrap="square"/>
                    <a:lstStyle/>
                    <a:p>
                      <a:pPr algn="l"/>
                      <a:r>
                        <a:rPr sz="1050" b="1">
                          <a:solidFill>
                            <a:srgbClr val="003E51"/>
                          </a:solidFill>
                          <a:latin typeface="Open Sans"/>
                        </a:rPr>
                        <a:t>AFOLU</a:t>
                      </a:r>
                    </a:p>
                  </a:txBody>
                  <a:tcPr marL="64008" marR="64008" marT="9144" marB="9144" anchor="ctr">
                    <a:solidFill>
                      <a:srgbClr val="E8F8E0"/>
                    </a:solidFill>
                  </a:tcPr>
                </a:tc>
                <a:tc>
                  <a:txBody>
                    <a:bodyPr wrap="square"/>
                    <a:lstStyle/>
                    <a:p>
                      <a:pPr algn="l"/>
                      <a:r>
                        <a:rPr sz="1050" b="0">
                          <a:solidFill>
                            <a:srgbClr val="003E51"/>
                          </a:solidFill>
                          <a:latin typeface="Open Sans"/>
                        </a:rPr>
                        <a:t>Forêts</a:t>
                      </a:r>
                    </a:p>
                  </a:txBody>
                  <a:tcPr marL="64008" marR="64008" marT="9144" marB="9144" anchor="ctr">
                    <a:solidFill>
                      <a:srgbClr val="E8F8E0"/>
                    </a:solidFill>
                  </a:tcPr>
                </a:tc>
                <a:tc>
                  <a:txBody>
                    <a:bodyPr wrap="square"/>
                    <a:lstStyle/>
                    <a:p>
                      <a:pPr algn="l"/>
                      <a:r>
                        <a:rPr sz="1050" b="0">
                          <a:solidFill>
                            <a:srgbClr val="003E51"/>
                          </a:solidFill>
                          <a:latin typeface="Open Sans"/>
                        </a:rPr>
                        <a:t>Taux des mangroves : 3.B.1 vs 3.B.5 — désaccord OUVERT modèle vs DEFCCS</a:t>
                      </a:r>
                    </a:p>
                  </a:txBody>
                  <a:tcPr marL="64008" marR="64008" marT="9144" marB="9144" anchor="ctr">
                    <a:solidFill>
                      <a:srgbClr val="E8F8E0"/>
                    </a:solidFill>
                  </a:tcPr>
                </a:tc>
                <a:tc>
                  <a:txBody>
                    <a:bodyPr wrap="square"/>
                    <a:lstStyle/>
                    <a:p>
                      <a:pPr algn="l"/>
                      <a:r>
                        <a:rPr sz="1050" b="0">
                          <a:solidFill>
                            <a:srgbClr val="003E51"/>
                          </a:solidFill>
                          <a:latin typeface="Open Sans"/>
                        </a:rPr>
                        <a:t>DEFCCS ↔ équipe modèle (non tranché)</a:t>
                      </a:r>
                    </a:p>
                  </a:txBody>
                  <a:tcPr marL="64008" marR="64008" marT="9144" marB="9144" anchor="ctr">
                    <a:solidFill>
                      <a:srgbClr val="E8F8E0"/>
                    </a:solidFill>
                  </a:tcPr>
                </a:tc>
              </a:tr>
              <a:tr h="420624">
                <a:tc>
                  <a:txBody>
                    <a:bodyPr wrap="square"/>
                    <a:lstStyle/>
                    <a:p>
                      <a:pPr algn="l"/>
                      <a:r>
                        <a:rPr sz="1050" b="0">
                          <a:solidFill>
                            <a:srgbClr val="114A7D"/>
                          </a:solidFill>
                          <a:latin typeface="Open Sans"/>
                        </a:rPr>
                        <a:t>MRV env.</a:t>
                      </a:r>
                    </a:p>
                  </a:txBody>
                  <a:tcPr marL="64008" marR="64008" marT="9144" marB="9144" anchor="ctr">
                    <a:solidFill>
                      <a:srgbClr val="E6E9EE"/>
                    </a:solidFill>
                  </a:tcPr>
                </a:tc>
                <a:tc>
                  <a:txBody>
                    <a:bodyPr wrap="square"/>
                    <a:lstStyle/>
                    <a:p>
                      <a:pPr algn="l"/>
                      <a:r>
                        <a:rPr sz="1050" b="0">
                          <a:solidFill>
                            <a:srgbClr val="114A7D"/>
                          </a:solidFill>
                          <a:latin typeface="Open Sans"/>
                        </a:rPr>
                        <a:t>Transversal</a:t>
                      </a:r>
                    </a:p>
                  </a:txBody>
                  <a:tcPr marL="64008" marR="64008" marT="9144" marB="9144" anchor="ctr">
                    <a:solidFill>
                      <a:srgbClr val="E6E9EE"/>
                    </a:solidFill>
                  </a:tcPr>
                </a:tc>
                <a:tc>
                  <a:txBody>
                    <a:bodyPr wrap="square"/>
                    <a:lstStyle/>
                    <a:p>
                      <a:pPr algn="l"/>
                      <a:r>
                        <a:rPr sz="1050" b="0">
                          <a:solidFill>
                            <a:srgbClr val="114A7D"/>
                          </a:solidFill>
                          <a:latin typeface="Open Sans"/>
                        </a:rPr>
                        <a:t>Répartition 23,1 M USD : déchets seuls vs national — indicatif</a:t>
                      </a:r>
                    </a:p>
                  </a:txBody>
                  <a:tcPr marL="64008" marR="64008" marT="9144" marB="9144" anchor="ctr">
                    <a:solidFill>
                      <a:srgbClr val="E6E9EE"/>
                    </a:solidFill>
                  </a:tcPr>
                </a:tc>
                <a:tc>
                  <a:txBody>
                    <a:bodyPr wrap="square"/>
                    <a:lstStyle/>
                    <a:p>
                      <a:pPr algn="l"/>
                      <a:r>
                        <a:rPr sz="1050" b="0">
                          <a:solidFill>
                            <a:srgbClr val="114A7D"/>
                          </a:solidFill>
                          <a:latin typeface="Open Sans"/>
                        </a:rPr>
                        <a:t>METE (à confirmer)</a:t>
                      </a:r>
                    </a:p>
                  </a:txBody>
                  <a:tcPr marL="64008" marR="64008" marT="9144" marB="9144" anchor="ctr">
                    <a:solidFill>
                      <a:srgbClr val="E6E9EE"/>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Le taux de séquestration des mangroves reste un point ouvert entre le modèle et la DEFCCS (classification 3.B.1 Terres forestières vs 3.B.5 Zones humides). Affiché en attente ; nous ne le tranchons pas dans cette salle.</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C — le relais UNIDO</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Le relais vers l'UNIDO est séquentiel — l'UNIDO durcit, ne redessine pas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23 / 28</a:t>
            </a:r>
          </a:p>
        </p:txBody>
      </p:sp>
      <p:graphicFrame>
        <p:nvGraphicFramePr>
          <p:cNvPr id="10" name="Table 9"/>
          <p:cNvGraphicFramePr>
            <a:graphicFrameLocks noGrp="1"/>
          </p:cNvGraphicFramePr>
          <p:nvPr/>
        </p:nvGraphicFramePr>
        <p:xfrm>
          <a:off x="365760" y="1280160"/>
          <a:ext cx="11460174" cy="2103120"/>
        </p:xfrm>
        <a:graphic>
          <a:graphicData uri="http://schemas.openxmlformats.org/drawingml/2006/table">
            <a:tbl>
              <a:tblPr>
                <a:tableStyleId>{5C22544A-7EE6-4342-B048-85BDC9FD1C3A}</a:tableStyleId>
              </a:tblPr>
              <a:tblGrid>
                <a:gridCol w="5730087"/>
                <a:gridCol w="5730087"/>
              </a:tblGrid>
              <a:tr h="420624">
                <a:tc>
                  <a:txBody>
                    <a:bodyPr wrap="square"/>
                    <a:lstStyle/>
                    <a:p>
                      <a:pPr algn="l"/>
                      <a:r>
                        <a:rPr sz="1100" b="1">
                          <a:solidFill>
                            <a:srgbClr val="FFFFFF"/>
                          </a:solidFill>
                          <a:latin typeface="Open Sans"/>
                        </a:rPr>
                        <a:t>HEAT a livré</a:t>
                      </a:r>
                    </a:p>
                  </a:txBody>
                  <a:tcPr marL="64008" marR="64008" marT="9144" marB="9144" anchor="ctr">
                    <a:solidFill>
                      <a:srgbClr val="003E51"/>
                    </a:solidFill>
                  </a:tcPr>
                </a:tc>
                <a:tc>
                  <a:txBody>
                    <a:bodyPr wrap="square"/>
                    <a:lstStyle/>
                    <a:p>
                      <a:pPr algn="l"/>
                      <a:r>
                        <a:rPr sz="1100" b="1">
                          <a:solidFill>
                            <a:srgbClr val="FFFFFF"/>
                          </a:solidFill>
                          <a:latin typeface="Open Sans"/>
                        </a:rPr>
                        <a:t>L'UNIDO opérationnalise (dès juin 2026)</a:t>
                      </a:r>
                    </a:p>
                  </a:txBody>
                  <a:tcPr marL="64008" marR="64008" marT="9144" marB="9144" anchor="ctr">
                    <a:solidFill>
                      <a:srgbClr val="003E51"/>
                    </a:solidFill>
                  </a:tcPr>
                </a:tc>
              </a:tr>
              <a:tr h="420624">
                <a:tc>
                  <a:txBody>
                    <a:bodyPr wrap="square"/>
                    <a:lstStyle/>
                    <a:p>
                      <a:pPr algn="l"/>
                      <a:r>
                        <a:rPr sz="1100" b="0">
                          <a:solidFill>
                            <a:srgbClr val="114A7D"/>
                          </a:solidFill>
                          <a:latin typeface="Open Sans"/>
                        </a:rPr>
                        <a:t>Cadre MRV (~75 indicateurs, 11 institutions, flux 5 étapes)</a:t>
                      </a:r>
                    </a:p>
                  </a:txBody>
                  <a:tcPr marL="64008" marR="64008" marT="9144" marB="9144" anchor="ctr">
                    <a:solidFill>
                      <a:srgbClr val="FFFFFF"/>
                    </a:solidFill>
                  </a:tcPr>
                </a:tc>
                <a:tc>
                  <a:txBody>
                    <a:bodyPr wrap="square"/>
                    <a:lstStyle/>
                    <a:p>
                      <a:pPr algn="l"/>
                      <a:r>
                        <a:rPr sz="1100" b="0">
                          <a:solidFill>
                            <a:srgbClr val="114A7D"/>
                          </a:solidFill>
                          <a:latin typeface="Open Sans"/>
                        </a:rPr>
                        <a:t>Comptes de production pour chaque ministère</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Démonstrateur fonctionnel, bout-en-bout, données v119 vérifiées</a:t>
                      </a:r>
                    </a:p>
                  </a:txBody>
                  <a:tcPr marL="64008" marR="64008" marT="9144" marB="9144" anchor="ctr">
                    <a:solidFill>
                      <a:srgbClr val="E6E9EE"/>
                    </a:solidFill>
                  </a:tcPr>
                </a:tc>
                <a:tc>
                  <a:txBody>
                    <a:bodyPr wrap="square"/>
                    <a:lstStyle/>
                    <a:p>
                      <a:pPr algn="l"/>
                      <a:r>
                        <a:rPr sz="1100" b="0">
                          <a:solidFill>
                            <a:srgbClr val="114A7D"/>
                          </a:solidFill>
                          <a:latin typeface="Open Sans"/>
                        </a:rPr>
                        <a:t>Durcissement, SLA, exploitation audit-grade</a:t>
                      </a:r>
                    </a:p>
                  </a:txBody>
                  <a:tcPr marL="64008" marR="64008" marT="9144" marB="9144" anchor="ctr">
                    <a:solidFill>
                      <a:srgbClr val="E6E9EE"/>
                    </a:solidFill>
                  </a:tcPr>
                </a:tc>
              </a:tr>
              <a:tr h="420624">
                <a:tc>
                  <a:txBody>
                    <a:bodyPr wrap="square"/>
                    <a:lstStyle/>
                    <a:p>
                      <a:pPr algn="l"/>
                      <a:r>
                        <a:rPr sz="1100" b="0">
                          <a:solidFill>
                            <a:srgbClr val="114A7D"/>
                          </a:solidFill>
                          <a:latin typeface="Open Sans"/>
                        </a:rPr>
                        <a:t>Schéma de base de données exportable proprement (pg_dump --schema=mrv)</a:t>
                      </a:r>
                    </a:p>
                  </a:txBody>
                  <a:tcPr marL="64008" marR="64008" marT="9144" marB="9144" anchor="ctr">
                    <a:solidFill>
                      <a:srgbClr val="FFFFFF"/>
                    </a:solidFill>
                  </a:tcPr>
                </a:tc>
                <a:tc>
                  <a:txBody>
                    <a:bodyPr wrap="square"/>
                    <a:lstStyle/>
                    <a:p>
                      <a:pPr algn="l"/>
                      <a:r>
                        <a:rPr sz="1100" b="0">
                          <a:solidFill>
                            <a:srgbClr val="114A7D"/>
                          </a:solidFill>
                          <a:latin typeface="Open Sans"/>
                        </a:rPr>
                        <a:t>Adaptateurs d'ingestion temps réel</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Modèle d'exploitation prouvé (3 rôles, machine à états)</a:t>
                      </a:r>
                    </a:p>
                  </a:txBody>
                  <a:tcPr marL="64008" marR="64008" marT="9144" marB="9144" anchor="ctr">
                    <a:solidFill>
                      <a:srgbClr val="E6E9EE"/>
                    </a:solidFill>
                  </a:tcPr>
                </a:tc>
                <a:tc>
                  <a:txBody>
                    <a:bodyPr wrap="square"/>
                    <a:lstStyle/>
                    <a:p>
                      <a:pPr algn="l"/>
                      <a:r>
                        <a:rPr sz="1100" b="0">
                          <a:solidFill>
                            <a:srgbClr val="114A7D"/>
                          </a:solidFill>
                          <a:latin typeface="Open Sans"/>
                        </a:rPr>
                        <a:t>Câblage des ~75 indicateurs au-delà des 30 du démonstrateur</a:t>
                      </a:r>
                    </a:p>
                  </a:txBody>
                  <a:tcPr marL="64008" marR="64008" marT="9144" marB="9144" anchor="ctr">
                    <a:solidFill>
                      <a:srgbClr val="E6E9EE"/>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L'UNIDO bâtit sur ce design — pas une refonte. Le schéma se « découpe et se transmet » proprement. METE reste le point focal national tout au long ; le relais est de constructeur à constructeur, pas de propriétaire à propriétaire.</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C — l'enveloppe MRV</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Financer le système lui-même — 23,1 M USD indicatifs en sept composantes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24 / 28</a:t>
            </a:r>
          </a:p>
        </p:txBody>
      </p:sp>
      <p:graphicFrame>
        <p:nvGraphicFramePr>
          <p:cNvPr id="10" name="Table 9"/>
          <p:cNvGraphicFramePr>
            <a:graphicFrameLocks noGrp="1"/>
          </p:cNvGraphicFramePr>
          <p:nvPr/>
        </p:nvGraphicFramePr>
        <p:xfrm>
          <a:off x="365760" y="1280160"/>
          <a:ext cx="11460175" cy="3785616"/>
        </p:xfrm>
        <a:graphic>
          <a:graphicData uri="http://schemas.openxmlformats.org/drawingml/2006/table">
            <a:tbl>
              <a:tblPr>
                <a:tableStyleId>{5C22544A-7EE6-4342-B048-85BDC9FD1C3A}</a:tableStyleId>
              </a:tblPr>
              <a:tblGrid>
                <a:gridCol w="916814"/>
                <a:gridCol w="8251326"/>
                <a:gridCol w="2292035"/>
              </a:tblGrid>
              <a:tr h="420624">
                <a:tc>
                  <a:txBody>
                    <a:bodyPr wrap="square"/>
                    <a:lstStyle/>
                    <a:p>
                      <a:pPr algn="l"/>
                      <a:r>
                        <a:rPr sz="1200" b="1">
                          <a:solidFill>
                            <a:srgbClr val="FFFFFF"/>
                          </a:solidFill>
                          <a:latin typeface="Open Sans"/>
                        </a:rPr>
                        <a:t>#</a:t>
                      </a:r>
                    </a:p>
                  </a:txBody>
                  <a:tcPr marL="64008" marR="64008" marT="9144" marB="9144" anchor="ctr">
                    <a:solidFill>
                      <a:srgbClr val="003E51"/>
                    </a:solidFill>
                  </a:tcPr>
                </a:tc>
                <a:tc>
                  <a:txBody>
                    <a:bodyPr wrap="square"/>
                    <a:lstStyle/>
                    <a:p>
                      <a:pPr algn="l"/>
                      <a:r>
                        <a:rPr sz="1200" b="1">
                          <a:solidFill>
                            <a:srgbClr val="FFFFFF"/>
                          </a:solidFill>
                          <a:latin typeface="Open Sans"/>
                        </a:rPr>
                        <a:t>Composante</a:t>
                      </a:r>
                    </a:p>
                  </a:txBody>
                  <a:tcPr marL="64008" marR="64008" marT="9144" marB="9144" anchor="ctr">
                    <a:solidFill>
                      <a:srgbClr val="003E51"/>
                    </a:solidFill>
                  </a:tcPr>
                </a:tc>
                <a:tc>
                  <a:txBody>
                    <a:bodyPr wrap="square"/>
                    <a:lstStyle/>
                    <a:p>
                      <a:pPr algn="r"/>
                      <a:r>
                        <a:rPr sz="1200" b="1">
                          <a:solidFill>
                            <a:srgbClr val="FFFFFF"/>
                          </a:solidFill>
                          <a:latin typeface="Open Sans"/>
                        </a:rPr>
                        <a:t>M USD</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1</a:t>
                      </a:r>
                    </a:p>
                  </a:txBody>
                  <a:tcPr marL="64008" marR="64008" marT="9144" marB="9144" anchor="ctr">
                    <a:solidFill>
                      <a:srgbClr val="FFFFFF"/>
                    </a:solidFill>
                  </a:tcPr>
                </a:tc>
                <a:tc>
                  <a:txBody>
                    <a:bodyPr wrap="square"/>
                    <a:lstStyle/>
                    <a:p>
                      <a:pPr algn="l"/>
                      <a:r>
                        <a:rPr sz="1200" b="0">
                          <a:solidFill>
                            <a:srgbClr val="114A7D"/>
                          </a:solidFill>
                          <a:latin typeface="Open Sans"/>
                        </a:rPr>
                        <a:t>Plateforme/tableau de bord MRV national</a:t>
                      </a:r>
                    </a:p>
                  </a:txBody>
                  <a:tcPr marL="64008" marR="64008" marT="9144" marB="9144" anchor="ctr">
                    <a:solidFill>
                      <a:srgbClr val="FFFFFF"/>
                    </a:solidFill>
                  </a:tcPr>
                </a:tc>
                <a:tc>
                  <a:txBody>
                    <a:bodyPr wrap="square"/>
                    <a:lstStyle/>
                    <a:p>
                      <a:pPr algn="r"/>
                      <a:r>
                        <a:rPr sz="1200" b="0">
                          <a:solidFill>
                            <a:srgbClr val="114A7D"/>
                          </a:solidFill>
                          <a:latin typeface="Open Sans"/>
                        </a:rPr>
                        <a:t>5,0</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2</a:t>
                      </a:r>
                    </a:p>
                  </a:txBody>
                  <a:tcPr marL="64008" marR="64008" marT="9144" marB="9144" anchor="ctr">
                    <a:solidFill>
                      <a:srgbClr val="E6E9EE"/>
                    </a:solidFill>
                  </a:tcPr>
                </a:tc>
                <a:tc>
                  <a:txBody>
                    <a:bodyPr wrap="square"/>
                    <a:lstStyle/>
                    <a:p>
                      <a:pPr algn="l"/>
                      <a:r>
                        <a:rPr sz="1200" b="0">
                          <a:solidFill>
                            <a:srgbClr val="114A7D"/>
                          </a:solidFill>
                          <a:latin typeface="Open Sans"/>
                        </a:rPr>
                        <a:t>Suivi numérisé DEFCCS (forêts)</a:t>
                      </a:r>
                    </a:p>
                  </a:txBody>
                  <a:tcPr marL="64008" marR="64008" marT="9144" marB="9144" anchor="ctr">
                    <a:solidFill>
                      <a:srgbClr val="E6E9EE"/>
                    </a:solidFill>
                  </a:tcPr>
                </a:tc>
                <a:tc>
                  <a:txBody>
                    <a:bodyPr wrap="square"/>
                    <a:lstStyle/>
                    <a:p>
                      <a:pPr algn="r"/>
                      <a:r>
                        <a:rPr sz="1200" b="0">
                          <a:solidFill>
                            <a:srgbClr val="114A7D"/>
                          </a:solidFill>
                          <a:latin typeface="Open Sans"/>
                        </a:rPr>
                        <a:t>4,0</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3</a:t>
                      </a:r>
                    </a:p>
                  </a:txBody>
                  <a:tcPr marL="64008" marR="64008" marT="9144" marB="9144" anchor="ctr">
                    <a:solidFill>
                      <a:srgbClr val="FFFFFF"/>
                    </a:solidFill>
                  </a:tcPr>
                </a:tc>
                <a:tc>
                  <a:txBody>
                    <a:bodyPr wrap="square"/>
                    <a:lstStyle/>
                    <a:p>
                      <a:pPr algn="l"/>
                      <a:r>
                        <a:rPr sz="1200" b="0">
                          <a:solidFill>
                            <a:srgbClr val="114A7D"/>
                          </a:solidFill>
                          <a:latin typeface="Open Sans"/>
                        </a:rPr>
                        <a:t>MRV adaptation (santé)</a:t>
                      </a:r>
                    </a:p>
                  </a:txBody>
                  <a:tcPr marL="64008" marR="64008" marT="9144" marB="9144" anchor="ctr">
                    <a:solidFill>
                      <a:srgbClr val="FFFFFF"/>
                    </a:solidFill>
                  </a:tcPr>
                </a:tc>
                <a:tc>
                  <a:txBody>
                    <a:bodyPr wrap="square"/>
                    <a:lstStyle/>
                    <a:p>
                      <a:pPr algn="r"/>
                      <a:r>
                        <a:rPr sz="1200" b="0">
                          <a:solidFill>
                            <a:srgbClr val="114A7D"/>
                          </a:solidFill>
                          <a:latin typeface="Open Sans"/>
                        </a:rPr>
                        <a:t>3,5</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4</a:t>
                      </a:r>
                    </a:p>
                  </a:txBody>
                  <a:tcPr marL="64008" marR="64008" marT="9144" marB="9144" anchor="ctr">
                    <a:solidFill>
                      <a:srgbClr val="E6E9EE"/>
                    </a:solidFill>
                  </a:tcPr>
                </a:tc>
                <a:tc>
                  <a:txBody>
                    <a:bodyPr wrap="square"/>
                    <a:lstStyle/>
                    <a:p>
                      <a:pPr algn="l"/>
                      <a:r>
                        <a:rPr sz="1200" b="0">
                          <a:solidFill>
                            <a:srgbClr val="114A7D"/>
                          </a:solidFill>
                          <a:latin typeface="Open Sans"/>
                        </a:rPr>
                        <a:t>Infrastructure de données sectorielles</a:t>
                      </a:r>
                    </a:p>
                  </a:txBody>
                  <a:tcPr marL="64008" marR="64008" marT="9144" marB="9144" anchor="ctr">
                    <a:solidFill>
                      <a:srgbClr val="E6E9EE"/>
                    </a:solidFill>
                  </a:tcPr>
                </a:tc>
                <a:tc>
                  <a:txBody>
                    <a:bodyPr wrap="square"/>
                    <a:lstStyle/>
                    <a:p>
                      <a:pPr algn="r"/>
                      <a:r>
                        <a:rPr sz="1200" b="0">
                          <a:solidFill>
                            <a:srgbClr val="114A7D"/>
                          </a:solidFill>
                          <a:latin typeface="Open Sans"/>
                        </a:rPr>
                        <a:t>4,0</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5</a:t>
                      </a:r>
                    </a:p>
                  </a:txBody>
                  <a:tcPr marL="64008" marR="64008" marT="9144" marB="9144" anchor="ctr">
                    <a:solidFill>
                      <a:srgbClr val="FFFFFF"/>
                    </a:solidFill>
                  </a:tcPr>
                </a:tc>
                <a:tc>
                  <a:txBody>
                    <a:bodyPr wrap="square"/>
                    <a:lstStyle/>
                    <a:p>
                      <a:pPr algn="l"/>
                      <a:r>
                        <a:rPr sz="1200" b="0">
                          <a:solidFill>
                            <a:srgbClr val="114A7D"/>
                          </a:solidFill>
                          <a:latin typeface="Open Sans"/>
                        </a:rPr>
                        <a:t>Renforcement des capacités &amp; formation</a:t>
                      </a:r>
                    </a:p>
                  </a:txBody>
                  <a:tcPr marL="64008" marR="64008" marT="9144" marB="9144" anchor="ctr">
                    <a:solidFill>
                      <a:srgbClr val="FFFFFF"/>
                    </a:solidFill>
                  </a:tcPr>
                </a:tc>
                <a:tc>
                  <a:txBody>
                    <a:bodyPr wrap="square"/>
                    <a:lstStyle/>
                    <a:p>
                      <a:pPr algn="r"/>
                      <a:r>
                        <a:rPr sz="1200" b="0">
                          <a:solidFill>
                            <a:srgbClr val="114A7D"/>
                          </a:solidFill>
                          <a:latin typeface="Open Sans"/>
                        </a:rPr>
                        <a:t>3,0</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6</a:t>
                      </a:r>
                    </a:p>
                  </a:txBody>
                  <a:tcPr marL="64008" marR="64008" marT="9144" marB="9144" anchor="ctr">
                    <a:solidFill>
                      <a:srgbClr val="E6E9EE"/>
                    </a:solidFill>
                  </a:tcPr>
                </a:tc>
                <a:tc>
                  <a:txBody>
                    <a:bodyPr wrap="square"/>
                    <a:lstStyle/>
                    <a:p>
                      <a:pPr algn="l"/>
                      <a:r>
                        <a:rPr sz="1200" b="0">
                          <a:solidFill>
                            <a:srgbClr val="114A7D"/>
                          </a:solidFill>
                          <a:latin typeface="Open Sans"/>
                        </a:rPr>
                        <a:t>Assistance technique</a:t>
                      </a:r>
                    </a:p>
                  </a:txBody>
                  <a:tcPr marL="64008" marR="64008" marT="9144" marB="9144" anchor="ctr">
                    <a:solidFill>
                      <a:srgbClr val="E6E9EE"/>
                    </a:solidFill>
                  </a:tcPr>
                </a:tc>
                <a:tc>
                  <a:txBody>
                    <a:bodyPr wrap="square"/>
                    <a:lstStyle/>
                    <a:p>
                      <a:pPr algn="r"/>
                      <a:r>
                        <a:rPr sz="1200" b="0">
                          <a:solidFill>
                            <a:srgbClr val="114A7D"/>
                          </a:solidFill>
                          <a:latin typeface="Open Sans"/>
                        </a:rPr>
                        <a:t>2,0</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7</a:t>
                      </a:r>
                    </a:p>
                  </a:txBody>
                  <a:tcPr marL="64008" marR="64008" marT="9144" marB="9144" anchor="ctr">
                    <a:solidFill>
                      <a:srgbClr val="FFFFFF"/>
                    </a:solidFill>
                  </a:tcPr>
                </a:tc>
                <a:tc>
                  <a:txBody>
                    <a:bodyPr wrap="square"/>
                    <a:lstStyle/>
                    <a:p>
                      <a:pPr algn="l"/>
                      <a:r>
                        <a:rPr sz="1200" b="0">
                          <a:solidFill>
                            <a:srgbClr val="114A7D"/>
                          </a:solidFill>
                          <a:latin typeface="Open Sans"/>
                        </a:rPr>
                        <a:t>Registre marchés carbone (Art. 6)</a:t>
                      </a:r>
                    </a:p>
                  </a:txBody>
                  <a:tcPr marL="64008" marR="64008" marT="9144" marB="9144" anchor="ctr">
                    <a:solidFill>
                      <a:srgbClr val="FFFFFF"/>
                    </a:solidFill>
                  </a:tcPr>
                </a:tc>
                <a:tc>
                  <a:txBody>
                    <a:bodyPr wrap="square"/>
                    <a:lstStyle/>
                    <a:p>
                      <a:pPr algn="r"/>
                      <a:r>
                        <a:rPr sz="1200" b="0">
                          <a:solidFill>
                            <a:srgbClr val="114A7D"/>
                          </a:solidFill>
                          <a:latin typeface="Open Sans"/>
                        </a:rPr>
                        <a:t>1,6</a:t>
                      </a:r>
                    </a:p>
                  </a:txBody>
                  <a:tcPr marL="64008" marR="64008" marT="9144" marB="9144" anchor="ctr">
                    <a:solidFill>
                      <a:srgbClr val="FFFFFF"/>
                    </a:solidFill>
                  </a:tcPr>
                </a:tc>
              </a:tr>
              <a:tr h="420624">
                <a:tc>
                  <a:txBody>
                    <a:bodyPr wrap="square"/>
                    <a:lstStyle/>
                    <a:p>
                      <a:pPr algn="l"/>
                      <a:r>
                        <a:rPr sz="1200" b="1">
                          <a:solidFill>
                            <a:srgbClr val="003E51"/>
                          </a:solidFill>
                          <a:latin typeface="Open Sans"/>
                        </a:rPr>
                        <a:t/>
                      </a:r>
                    </a:p>
                  </a:txBody>
                  <a:tcPr marL="64008" marR="64008" marT="9144" marB="9144" anchor="ctr">
                    <a:solidFill>
                      <a:srgbClr val="BFC5D1"/>
                    </a:solidFill>
                  </a:tcPr>
                </a:tc>
                <a:tc>
                  <a:txBody>
                    <a:bodyPr wrap="square"/>
                    <a:lstStyle/>
                    <a:p>
                      <a:pPr algn="l"/>
                      <a:r>
                        <a:rPr sz="1200" b="0">
                          <a:solidFill>
                            <a:srgbClr val="003E51"/>
                          </a:solidFill>
                          <a:latin typeface="Open Sans"/>
                        </a:rPr>
                        <a:t>TOTAL (indicatif)</a:t>
                      </a:r>
                    </a:p>
                  </a:txBody>
                  <a:tcPr marL="64008" marR="64008" marT="9144" marB="9144" anchor="ctr">
                    <a:solidFill>
                      <a:srgbClr val="BFC5D1"/>
                    </a:solidFill>
                  </a:tcPr>
                </a:tc>
                <a:tc>
                  <a:txBody>
                    <a:bodyPr wrap="square"/>
                    <a:lstStyle/>
                    <a:p>
                      <a:pPr algn="r"/>
                      <a:r>
                        <a:rPr sz="1200" b="0">
                          <a:solidFill>
                            <a:srgbClr val="003E51"/>
                          </a:solidFill>
                          <a:latin typeface="Open Sans"/>
                        </a:rPr>
                        <a:t>23,1</a:t>
                      </a:r>
                    </a:p>
                  </a:txBody>
                  <a:tcPr marL="64008" marR="64008" marT="9144" marB="9144" anchor="ctr">
                    <a:solidFill>
                      <a:srgbClr val="BFC5D1"/>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Enveloppe indicative ; la répartition (déchets seuls vs national) reste à confirmer avec METE. Cette enveloppe est ce que le module 7 (Financement &amp; appui) du tableau de bord rend visible et suivable.</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C — les prochaines étapes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2200" b="1" i="0">
                <a:solidFill>
                  <a:srgbClr val="FFFFFF"/>
                </a:solidFill>
                <a:latin typeface="Open Sans"/>
              </a:rPr>
              <a:t>Vous repartez avec une liste datée — pas avec un sentiment</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25 / 28</a:t>
            </a:r>
          </a:p>
        </p:txBody>
      </p:sp>
      <p:graphicFrame>
        <p:nvGraphicFramePr>
          <p:cNvPr id="10" name="Table 9"/>
          <p:cNvGraphicFramePr>
            <a:graphicFrameLocks noGrp="1"/>
          </p:cNvGraphicFramePr>
          <p:nvPr/>
        </p:nvGraphicFramePr>
        <p:xfrm>
          <a:off x="365760" y="1280160"/>
          <a:ext cx="11460174" cy="3364992"/>
        </p:xfrm>
        <a:graphic>
          <a:graphicData uri="http://schemas.openxmlformats.org/drawingml/2006/table">
            <a:tbl>
              <a:tblPr>
                <a:tableStyleId>{5C22544A-7EE6-4342-B048-85BDC9FD1C3A}</a:tableStyleId>
              </a:tblPr>
              <a:tblGrid>
                <a:gridCol w="6188494"/>
                <a:gridCol w="2979645"/>
                <a:gridCol w="2292035"/>
              </a:tblGrid>
              <a:tr h="420624">
                <a:tc>
                  <a:txBody>
                    <a:bodyPr wrap="square"/>
                    <a:lstStyle/>
                    <a:p>
                      <a:pPr algn="l"/>
                      <a:r>
                        <a:rPr sz="1050" b="1">
                          <a:solidFill>
                            <a:srgbClr val="FFFFFF"/>
                          </a:solidFill>
                          <a:latin typeface="Open Sans"/>
                        </a:rPr>
                        <a:t>Action</a:t>
                      </a:r>
                    </a:p>
                  </a:txBody>
                  <a:tcPr marL="64008" marR="64008" marT="9144" marB="9144" anchor="ctr">
                    <a:solidFill>
                      <a:srgbClr val="003E51"/>
                    </a:solidFill>
                  </a:tcPr>
                </a:tc>
                <a:tc>
                  <a:txBody>
                    <a:bodyPr wrap="square"/>
                    <a:lstStyle/>
                    <a:p>
                      <a:pPr algn="l"/>
                      <a:r>
                        <a:rPr sz="1050" b="1">
                          <a:solidFill>
                            <a:srgbClr val="FFFFFF"/>
                          </a:solidFill>
                          <a:latin typeface="Open Sans"/>
                        </a:rPr>
                        <a:t>Responsable</a:t>
                      </a:r>
                    </a:p>
                  </a:txBody>
                  <a:tcPr marL="64008" marR="64008" marT="9144" marB="9144" anchor="ctr">
                    <a:solidFill>
                      <a:srgbClr val="003E51"/>
                    </a:solidFill>
                  </a:tcPr>
                </a:tc>
                <a:tc>
                  <a:txBody>
                    <a:bodyPr wrap="square"/>
                    <a:lstStyle/>
                    <a:p>
                      <a:pPr algn="l"/>
                      <a:r>
                        <a:rPr sz="1050" b="1">
                          <a:solidFill>
                            <a:srgbClr val="FFFFFF"/>
                          </a:solidFill>
                          <a:latin typeface="Open Sans"/>
                        </a:rPr>
                        <a:t>Quand</a:t>
                      </a:r>
                    </a:p>
                  </a:txBody>
                  <a:tcPr marL="64008" marR="64008" marT="9144" marB="9144" anchor="ctr">
                    <a:solidFill>
                      <a:srgbClr val="003E51"/>
                    </a:solidFill>
                  </a:tcPr>
                </a:tc>
              </a:tr>
              <a:tr h="420624">
                <a:tc>
                  <a:txBody>
                    <a:bodyPr wrap="square"/>
                    <a:lstStyle/>
                    <a:p>
                      <a:pPr algn="l"/>
                      <a:r>
                        <a:rPr sz="1050" b="0">
                          <a:solidFill>
                            <a:srgbClr val="114A7D"/>
                          </a:solidFill>
                          <a:latin typeface="Open Sans"/>
                        </a:rPr>
                        <a:t>Confirmer votre ligne dans la matrice des 11 institutions + fréquence de données</a:t>
                      </a:r>
                    </a:p>
                  </a:txBody>
                  <a:tcPr marL="64008" marR="64008" marT="9144" marB="9144" anchor="ctr">
                    <a:solidFill>
                      <a:srgbClr val="FFFFFF"/>
                    </a:solidFill>
                  </a:tcPr>
                </a:tc>
                <a:tc>
                  <a:txBody>
                    <a:bodyPr wrap="square"/>
                    <a:lstStyle/>
                    <a:p>
                      <a:pPr algn="l"/>
                      <a:r>
                        <a:rPr sz="1050" b="0">
                          <a:solidFill>
                            <a:srgbClr val="114A7D"/>
                          </a:solidFill>
                          <a:latin typeface="Open Sans"/>
                        </a:rPr>
                        <a:t>Chaque point focal</a:t>
                      </a:r>
                    </a:p>
                  </a:txBody>
                  <a:tcPr marL="64008" marR="64008" marT="9144" marB="9144" anchor="ctr">
                    <a:solidFill>
                      <a:srgbClr val="FFFFFF"/>
                    </a:solidFill>
                  </a:tcPr>
                </a:tc>
                <a:tc>
                  <a:txBody>
                    <a:bodyPr wrap="square"/>
                    <a:lstStyle/>
                    <a:p>
                      <a:pPr algn="l"/>
                      <a:r>
                        <a:rPr sz="1050" b="0">
                          <a:solidFill>
                            <a:srgbClr val="114A7D"/>
                          </a:solidFill>
                          <a:latin typeface="Open Sans"/>
                        </a:rPr>
                        <a:t>Cette semaine</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Engager les MOU de partage de données entre agences</a:t>
                      </a:r>
                    </a:p>
                  </a:txBody>
                  <a:tcPr marL="64008" marR="64008" marT="9144" marB="9144" anchor="ctr">
                    <a:solidFill>
                      <a:srgbClr val="E6E9EE"/>
                    </a:solidFill>
                  </a:tcPr>
                </a:tc>
                <a:tc>
                  <a:txBody>
                    <a:bodyPr wrap="square"/>
                    <a:lstStyle/>
                    <a:p>
                      <a:pPr algn="l"/>
                      <a:r>
                        <a:rPr sz="1050" b="0">
                          <a:solidFill>
                            <a:srgbClr val="114A7D"/>
                          </a:solidFill>
                          <a:latin typeface="Open Sans"/>
                        </a:rPr>
                        <a:t>METE + DCCTEFV</a:t>
                      </a:r>
                    </a:p>
                  </a:txBody>
                  <a:tcPr marL="64008" marR="64008" marT="9144" marB="9144" anchor="ctr">
                    <a:solidFill>
                      <a:srgbClr val="E6E9EE"/>
                    </a:solidFill>
                  </a:tcPr>
                </a:tc>
                <a:tc>
                  <a:txBody>
                    <a:bodyPr wrap="square"/>
                    <a:lstStyle/>
                    <a:p>
                      <a:pPr algn="l"/>
                      <a:r>
                        <a:rPr sz="1050" b="0">
                          <a:solidFill>
                            <a:srgbClr val="114A7D"/>
                          </a:solidFill>
                          <a:latin typeface="Open Sans"/>
                        </a:rPr>
                        <a:t>T3 2026</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Re-extraction v119 du tableau de bord + QA sign-off</a:t>
                      </a:r>
                    </a:p>
                  </a:txBody>
                  <a:tcPr marL="64008" marR="64008" marT="9144" marB="9144" anchor="ctr">
                    <a:solidFill>
                      <a:srgbClr val="FFFFFF"/>
                    </a:solidFill>
                  </a:tcPr>
                </a:tc>
                <a:tc>
                  <a:txBody>
                    <a:bodyPr wrap="square"/>
                    <a:lstStyle/>
                    <a:p>
                      <a:pPr algn="l"/>
                      <a:r>
                        <a:rPr sz="1050" b="0">
                          <a:solidFill>
                            <a:srgbClr val="114A7D"/>
                          </a:solidFill>
                          <a:latin typeface="Open Sans"/>
                        </a:rPr>
                        <a:t>HEAT + METE</a:t>
                      </a:r>
                    </a:p>
                  </a:txBody>
                  <a:tcPr marL="64008" marR="64008" marT="9144" marB="9144" anchor="ctr">
                    <a:solidFill>
                      <a:srgbClr val="FFFFFF"/>
                    </a:solidFill>
                  </a:tcPr>
                </a:tc>
                <a:tc>
                  <a:txBody>
                    <a:bodyPr wrap="square"/>
                    <a:lstStyle/>
                    <a:p>
                      <a:pPr algn="l"/>
                      <a:r>
                        <a:rPr sz="1050" b="0">
                          <a:solidFill>
                            <a:srgbClr val="114A7D"/>
                          </a:solidFill>
                          <a:latin typeface="Open Sans"/>
                        </a:rPr>
                        <a:t>Avant la mise en production</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Transfert au constructeur UNIDO (schéma + design + démonstrateur)</a:t>
                      </a:r>
                    </a:p>
                  </a:txBody>
                  <a:tcPr marL="64008" marR="64008" marT="9144" marB="9144" anchor="ctr">
                    <a:solidFill>
                      <a:srgbClr val="E6E9EE"/>
                    </a:solidFill>
                  </a:tcPr>
                </a:tc>
                <a:tc>
                  <a:txBody>
                    <a:bodyPr wrap="square"/>
                    <a:lstStyle/>
                    <a:p>
                      <a:pPr algn="l"/>
                      <a:r>
                        <a:rPr sz="1050" b="0">
                          <a:solidFill>
                            <a:srgbClr val="114A7D"/>
                          </a:solidFill>
                          <a:latin typeface="Open Sans"/>
                        </a:rPr>
                        <a:t>HEAT → UNIDO</a:t>
                      </a:r>
                    </a:p>
                  </a:txBody>
                  <a:tcPr marL="64008" marR="64008" marT="9144" marB="9144" anchor="ctr">
                    <a:solidFill>
                      <a:srgbClr val="E6E9EE"/>
                    </a:solidFill>
                  </a:tcPr>
                </a:tc>
                <a:tc>
                  <a:txBody>
                    <a:bodyPr wrap="square"/>
                    <a:lstStyle/>
                    <a:p>
                      <a:pPr algn="l"/>
                      <a:r>
                        <a:rPr sz="1050" b="0">
                          <a:solidFill>
                            <a:srgbClr val="114A7D"/>
                          </a:solidFill>
                          <a:latin typeface="Open Sans"/>
                        </a:rPr>
                        <a:t>À partir de juin 2026</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Fermer les écarts documentés (TRA-R1, MAR-P1/R1/I1)</a:t>
                      </a:r>
                    </a:p>
                  </a:txBody>
                  <a:tcPr marL="64008" marR="64008" marT="9144" marB="9144" anchor="ctr">
                    <a:solidFill>
                      <a:srgbClr val="FFFFFF"/>
                    </a:solidFill>
                  </a:tcPr>
                </a:tc>
                <a:tc>
                  <a:txBody>
                    <a:bodyPr wrap="square"/>
                    <a:lstStyle/>
                    <a:p>
                      <a:pPr algn="l"/>
                      <a:r>
                        <a:rPr sz="1050" b="0">
                          <a:solidFill>
                            <a:srgbClr val="114A7D"/>
                          </a:solidFill>
                          <a:latin typeface="Open Sans"/>
                        </a:rPr>
                        <a:t>Responsables nommés (Slide 22)</a:t>
                      </a:r>
                    </a:p>
                  </a:txBody>
                  <a:tcPr marL="64008" marR="64008" marT="9144" marB="9144" anchor="ctr">
                    <a:solidFill>
                      <a:srgbClr val="FFFFFF"/>
                    </a:solidFill>
                  </a:tcPr>
                </a:tc>
                <a:tc>
                  <a:txBody>
                    <a:bodyPr wrap="square"/>
                    <a:lstStyle/>
                    <a:p>
                      <a:pPr algn="l"/>
                      <a:r>
                        <a:rPr sz="1050" b="0">
                          <a:solidFill>
                            <a:srgbClr val="114A7D"/>
                          </a:solidFill>
                          <a:latin typeface="Open Sans"/>
                        </a:rPr>
                        <a:t>Cycle BTR en cours</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Dialogue technique mangroves DEFCCS ↔ modèle (ouvert, non tranché)</a:t>
                      </a:r>
                    </a:p>
                  </a:txBody>
                  <a:tcPr marL="64008" marR="64008" marT="9144" marB="9144" anchor="ctr">
                    <a:solidFill>
                      <a:srgbClr val="E6E9EE"/>
                    </a:solidFill>
                  </a:tcPr>
                </a:tc>
                <a:tc>
                  <a:txBody>
                    <a:bodyPr wrap="square"/>
                    <a:lstStyle/>
                    <a:p>
                      <a:pPr algn="l"/>
                      <a:r>
                        <a:rPr sz="1050" b="0">
                          <a:solidFill>
                            <a:srgbClr val="114A7D"/>
                          </a:solidFill>
                          <a:latin typeface="Open Sans"/>
                        </a:rPr>
                        <a:t>DEFCCS + équipe modèle</a:t>
                      </a:r>
                    </a:p>
                  </a:txBody>
                  <a:tcPr marL="64008" marR="64008" marT="9144" marB="9144" anchor="ctr">
                    <a:solidFill>
                      <a:srgbClr val="E6E9EE"/>
                    </a:solidFill>
                  </a:tcPr>
                </a:tc>
                <a:tc>
                  <a:txBody>
                    <a:bodyPr wrap="square"/>
                    <a:lstStyle/>
                    <a:p>
                      <a:pPr algn="l"/>
                      <a:r>
                        <a:rPr sz="1050" b="0">
                          <a:solidFill>
                            <a:srgbClr val="114A7D"/>
                          </a:solidFill>
                          <a:latin typeface="Open Sans"/>
                        </a:rPr>
                        <a:t>En cours</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Ouvrir la 1re période de rapportage de routine</a:t>
                      </a:r>
                    </a:p>
                  </a:txBody>
                  <a:tcPr marL="64008" marR="64008" marT="9144" marB="9144" anchor="ctr">
                    <a:solidFill>
                      <a:srgbClr val="FFFFFF"/>
                    </a:solidFill>
                  </a:tcPr>
                </a:tc>
                <a:tc>
                  <a:txBody>
                    <a:bodyPr wrap="square"/>
                    <a:lstStyle/>
                    <a:p>
                      <a:pPr algn="l"/>
                      <a:r>
                        <a:rPr sz="1050" b="0">
                          <a:solidFill>
                            <a:srgbClr val="114A7D"/>
                          </a:solidFill>
                          <a:latin typeface="Open Sans"/>
                        </a:rPr>
                        <a:t>METE</a:t>
                      </a:r>
                    </a:p>
                  </a:txBody>
                  <a:tcPr marL="64008" marR="64008" marT="9144" marB="9144" anchor="ctr">
                    <a:solidFill>
                      <a:srgbClr val="FFFFFF"/>
                    </a:solidFill>
                  </a:tcPr>
                </a:tc>
                <a:tc>
                  <a:txBody>
                    <a:bodyPr wrap="square"/>
                    <a:lstStyle/>
                    <a:p>
                      <a:pPr algn="l"/>
                      <a:r>
                        <a:rPr sz="1050" b="0">
                          <a:solidFill>
                            <a:srgbClr val="114A7D"/>
                          </a:solidFill>
                          <a:latin typeface="Open Sans"/>
                        </a:rPr>
                        <a:t>Sur décision METE</a:t>
                      </a:r>
                    </a:p>
                  </a:txBody>
                  <a:tcPr marL="64008" marR="64008" marT="9144" marB="9144" anchor="ctr">
                    <a:solidFill>
                      <a:srgbClr val="FFFFFF"/>
                    </a:solidFill>
                  </a:tcPr>
                </a:tc>
              </a:tr>
            </a:tbl>
          </a:graphicData>
        </a:graphic>
      </p:graphicFrame>
      <p:sp>
        <p:nvSpPr>
          <p:cNvPr id="11" name="TextBox 10"/>
          <p:cNvSpPr txBox="1"/>
          <p:nvPr/>
        </p:nvSpPr>
        <p:spPr>
          <a:xfrm>
            <a:off x="365760" y="5980176"/>
            <a:ext cx="11460175" cy="384048"/>
          </a:xfrm>
          <a:prstGeom prst="rect">
            <a:avLst/>
          </a:prstGeom>
          <a:noFill/>
        </p:spPr>
        <p:txBody>
          <a:bodyPr wrap="square" anchor="t" lIns="36576" rIns="36576" tIns="18288" bIns="18288">
            <a:spAutoFit/>
          </a:bodyPr>
          <a:lstStyle/>
          <a:p>
            <a:pPr algn="l">
              <a:lnSpc>
                <a:spcPct val="100000"/>
              </a:lnSpc>
            </a:pPr>
            <a:r>
              <a:rPr sz="1300" b="1" i="0">
                <a:solidFill>
                  <a:srgbClr val="00953C"/>
                </a:solidFill>
                <a:latin typeface="Open Sans"/>
              </a:rPr>
              <a:t>›  Le tableau de bord existe, le cadre existe, les rôles sont écrits. Ce qui reste est de l'exécution institutionnelle — et c'est vous.</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M5 · récapitulatif + alerte facilitateur</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M5 — cinq objectifs cochés, et une alerte technique avant le jour J</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26 / 28</a:t>
            </a:r>
          </a:p>
        </p:txBody>
      </p:sp>
      <p:graphicFrame>
        <p:nvGraphicFramePr>
          <p:cNvPr id="10" name="Table 9"/>
          <p:cNvGraphicFramePr>
            <a:graphicFrameLocks noGrp="1"/>
          </p:cNvGraphicFramePr>
          <p:nvPr/>
        </p:nvGraphicFramePr>
        <p:xfrm>
          <a:off x="365760" y="1280160"/>
          <a:ext cx="5852159" cy="2523744"/>
        </p:xfrm>
        <a:graphic>
          <a:graphicData uri="http://schemas.openxmlformats.org/drawingml/2006/table">
            <a:tbl>
              <a:tblPr>
                <a:tableStyleId>{5C22544A-7EE6-4342-B048-85BDC9FD1C3A}</a:tableStyleId>
              </a:tblPr>
              <a:tblGrid>
                <a:gridCol w="3628339"/>
                <a:gridCol w="2223820"/>
              </a:tblGrid>
              <a:tr h="420624">
                <a:tc>
                  <a:txBody>
                    <a:bodyPr wrap="square"/>
                    <a:lstStyle/>
                    <a:p>
                      <a:pPr algn="l"/>
                      <a:r>
                        <a:rPr sz="1200" b="1">
                          <a:solidFill>
                            <a:srgbClr val="FFFFFF"/>
                          </a:solidFill>
                          <a:latin typeface="Open Sans"/>
                        </a:rPr>
                        <a:t>Objectif</a:t>
                      </a:r>
                    </a:p>
                  </a:txBody>
                  <a:tcPr marL="64008" marR="64008" marT="9144" marB="9144" anchor="ctr">
                    <a:solidFill>
                      <a:srgbClr val="003E51"/>
                    </a:solidFill>
                  </a:tcPr>
                </a:tc>
                <a:tc>
                  <a:txBody>
                    <a:bodyPr wrap="square"/>
                    <a:lstStyle/>
                    <a:p>
                      <a:pPr algn="l"/>
                      <a:r>
                        <a:rPr sz="1200" b="1">
                          <a:solidFill>
                            <a:srgbClr val="FFFFFF"/>
                          </a:solidFill>
                          <a:latin typeface="Open Sans"/>
                        </a:rPr>
                        <a:t>Couvert par</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Se situer sur la feuille de route</a:t>
                      </a:r>
                    </a:p>
                  </a:txBody>
                  <a:tcPr marL="64008" marR="64008" marT="9144" marB="9144" anchor="ctr">
                    <a:solidFill>
                      <a:srgbClr val="FFFFFF"/>
                    </a:solidFill>
                  </a:tcPr>
                </a:tc>
                <a:tc>
                  <a:txBody>
                    <a:bodyPr wrap="square"/>
                    <a:lstStyle/>
                    <a:p>
                      <a:pPr algn="l"/>
                      <a:r>
                        <a:rPr sz="1200" b="0">
                          <a:solidFill>
                            <a:srgbClr val="114A7D"/>
                          </a:solidFill>
                          <a:latin typeface="Open Sans"/>
                        </a:rPr>
                        <a:t>Slide 20</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Connaître son rôle institutionnel</a:t>
                      </a:r>
                    </a:p>
                  </a:txBody>
                  <a:tcPr marL="64008" marR="64008" marT="9144" marB="9144" anchor="ctr">
                    <a:solidFill>
                      <a:srgbClr val="E6E9EE"/>
                    </a:solidFill>
                  </a:tcPr>
                </a:tc>
                <a:tc>
                  <a:txBody>
                    <a:bodyPr wrap="square"/>
                    <a:lstStyle/>
                    <a:p>
                      <a:pPr algn="l"/>
                      <a:r>
                        <a:rPr sz="1200" b="0">
                          <a:solidFill>
                            <a:srgbClr val="114A7D"/>
                          </a:solidFill>
                          <a:latin typeface="Open Sans"/>
                        </a:rPr>
                        <a:t>Slide 21</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Identifier les écarts à fermer</a:t>
                      </a:r>
                    </a:p>
                  </a:txBody>
                  <a:tcPr marL="64008" marR="64008" marT="9144" marB="9144" anchor="ctr">
                    <a:solidFill>
                      <a:srgbClr val="FFFFFF"/>
                    </a:solidFill>
                  </a:tcPr>
                </a:tc>
                <a:tc>
                  <a:txBody>
                    <a:bodyPr wrap="square"/>
                    <a:lstStyle/>
                    <a:p>
                      <a:pPr algn="l"/>
                      <a:r>
                        <a:rPr sz="1200" b="0">
                          <a:solidFill>
                            <a:srgbClr val="114A7D"/>
                          </a:solidFill>
                          <a:latin typeface="Open Sans"/>
                        </a:rPr>
                        <a:t>Slide 22</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Comprendre le relais UNIDO</a:t>
                      </a:r>
                    </a:p>
                  </a:txBody>
                  <a:tcPr marL="64008" marR="64008" marT="9144" marB="9144" anchor="ctr">
                    <a:solidFill>
                      <a:srgbClr val="E6E9EE"/>
                    </a:solidFill>
                  </a:tcPr>
                </a:tc>
                <a:tc>
                  <a:txBody>
                    <a:bodyPr wrap="square"/>
                    <a:lstStyle/>
                    <a:p>
                      <a:pPr algn="l"/>
                      <a:r>
                        <a:rPr sz="1200" b="0">
                          <a:solidFill>
                            <a:srgbClr val="114A7D"/>
                          </a:solidFill>
                          <a:latin typeface="Open Sans"/>
                        </a:rPr>
                        <a:t>Slide 23</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Repartir avec les prochaines étapes</a:t>
                      </a:r>
                    </a:p>
                  </a:txBody>
                  <a:tcPr marL="64008" marR="64008" marT="9144" marB="9144" anchor="ctr">
                    <a:solidFill>
                      <a:srgbClr val="FFFFFF"/>
                    </a:solidFill>
                  </a:tcPr>
                </a:tc>
                <a:tc>
                  <a:txBody>
                    <a:bodyPr wrap="square"/>
                    <a:lstStyle/>
                    <a:p>
                      <a:pPr algn="l"/>
                      <a:r>
                        <a:rPr sz="1200" b="0">
                          <a:solidFill>
                            <a:srgbClr val="114A7D"/>
                          </a:solidFill>
                          <a:latin typeface="Open Sans"/>
                        </a:rPr>
                        <a:t>Slide 25</a:t>
                      </a:r>
                    </a:p>
                  </a:txBody>
                  <a:tcPr marL="64008" marR="64008" marT="9144" marB="9144" anchor="ctr">
                    <a:solidFill>
                      <a:srgbClr val="FFFFFF"/>
                    </a:solidFill>
                  </a:tcPr>
                </a:tc>
              </a:tr>
            </a:tbl>
          </a:graphicData>
        </a:graphic>
      </p:graphicFrame>
      <p:sp>
        <p:nvSpPr>
          <p:cNvPr id="11" name="Rounded Rectangle 10"/>
          <p:cNvSpPr/>
          <p:nvPr/>
        </p:nvSpPr>
        <p:spPr>
          <a:xfrm>
            <a:off x="6492240" y="1280160"/>
            <a:ext cx="5333695" cy="5065776"/>
          </a:xfrm>
          <a:prstGeom prst="roundRect">
            <a:avLst>
              <a:gd name="adj" fmla="val 4000"/>
            </a:avLst>
          </a:prstGeom>
          <a:solidFill>
            <a:srgbClr val="FFF3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492240" y="1280160"/>
            <a:ext cx="64008" cy="5065776"/>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675120" y="1389888"/>
            <a:ext cx="5004511" cy="457200"/>
          </a:xfrm>
          <a:prstGeom prst="rect">
            <a:avLst/>
          </a:prstGeom>
          <a:noFill/>
        </p:spPr>
        <p:txBody>
          <a:bodyPr wrap="square" anchor="t" lIns="36576" rIns="36576" tIns="18288" bIns="18288">
            <a:spAutoFit/>
          </a:bodyPr>
          <a:lstStyle/>
          <a:p>
            <a:pPr algn="l">
              <a:lnSpc>
                <a:spcPct val="100000"/>
              </a:lnSpc>
            </a:pPr>
            <a:r>
              <a:rPr sz="1000" b="1" i="0">
                <a:solidFill>
                  <a:srgbClr val="FF5721"/>
                </a:solidFill>
                <a:latin typeface="Open Sans"/>
              </a:rPr>
              <a:t>ALERTE FACILITATEUR — note de déroulé, non destinée à la salle</a:t>
            </a:r>
          </a:p>
        </p:txBody>
      </p:sp>
      <p:sp>
        <p:nvSpPr>
          <p:cNvPr id="14" name="TextBox 13"/>
          <p:cNvSpPr txBox="1"/>
          <p:nvPr/>
        </p:nvSpPr>
        <p:spPr>
          <a:xfrm>
            <a:off x="6675120" y="1938528"/>
            <a:ext cx="4986223" cy="4370832"/>
          </a:xfrm>
          <a:prstGeom prst="rect">
            <a:avLst/>
          </a:prstGeom>
          <a:noFill/>
        </p:spPr>
        <p:txBody>
          <a:bodyPr wrap="square" lIns="36576" rIns="36576">
            <a:spAutoFit/>
          </a:bodyPr>
          <a:lstStyle/>
          <a:p>
            <a:pPr algn="l" marL="237744" indent="-237744">
              <a:lnSpc>
                <a:spcPct val="104000"/>
              </a:lnSpc>
              <a:spcBef>
                <a:spcPts val="0"/>
              </a:spcBef>
            </a:pPr>
            <a:r>
              <a:rPr sz="1000">
                <a:solidFill>
                  <a:srgbClr val="333333"/>
                </a:solidFill>
                <a:latin typeface="Open Sans"/>
              </a:rPr>
              <a:t>⚠  Le seed du dépôt est v118 ; re-extraire de v119 avant la session : MODEL_PATH=…/Senegal_NDC3_Model_v119.xlsx python3 scripts/extract_v118.py, puis copier supabase/seed/seed.json → src/data/seed.json.</a:t>
            </a:r>
          </a:p>
          <a:p>
            <a:pPr algn="l" marL="237744" indent="-237744">
              <a:lnSpc>
                <a:spcPct val="104000"/>
              </a:lnSpc>
              <a:spcBef>
                <a:spcPts val="800"/>
              </a:spcBef>
            </a:pPr>
            <a:r>
              <a:rPr sz="1000">
                <a:solidFill>
                  <a:srgbClr val="333333"/>
                </a:solidFill>
                <a:latin typeface="Open Sans"/>
              </a:rPr>
              <a:t>⚠  Les chiffres v118→v119 sont numériquement alignés (cibles nationales, niveaux par secteur, 203 mesures, 4 écarts) — la re-extraction est un rafraîchissement de provenance/label, MAIS doit être exécutée et confirmée par QA pour que le tableau de bord == F-chain §3.</a:t>
            </a:r>
          </a:p>
          <a:p>
            <a:pPr algn="l" marL="237744" indent="-237744">
              <a:lnSpc>
                <a:spcPct val="104000"/>
              </a:lnSpc>
              <a:spcBef>
                <a:spcPts val="800"/>
              </a:spcBef>
            </a:pPr>
            <a:r>
              <a:rPr sz="1000">
                <a:solidFill>
                  <a:srgbClr val="333333"/>
                </a:solidFill>
                <a:latin typeface="Open Sans"/>
              </a:rPr>
              <a:t>⚠  QA flag : extract_v118.py sector_map n'a pas de clé "Cross-cutting" → les 3 mesures transversales tombent dans le défaut energie ; à corriger lors de la re-extraction.</a:t>
            </a:r>
          </a:p>
          <a:p>
            <a:pPr algn="l" marL="237744" indent="-237744">
              <a:lnSpc>
                <a:spcPct val="104000"/>
              </a:lnSpc>
              <a:spcBef>
                <a:spcPts val="800"/>
              </a:spcBef>
            </a:pPr>
            <a:r>
              <a:rPr sz="1000">
                <a:solidFill>
                  <a:srgbClr val="333333"/>
                </a:solidFill>
                <a:latin typeface="Open Sans"/>
              </a:rPr>
              <a:t>⚠  Ne jamais afficher d'étiquette de version interne à l'écran (label privé uniquement).</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088575" y="365760"/>
            <a:ext cx="1737360" cy="527723"/>
          </a:xfrm>
          <a:prstGeom prst="rect">
            <a:avLst/>
          </a:prstGeom>
        </p:spPr>
      </p:pic>
      <p:sp>
        <p:nvSpPr>
          <p:cNvPr id="5" name="TextBox 4"/>
          <p:cNvSpPr txBox="1"/>
          <p:nvPr/>
        </p:nvSpPr>
        <p:spPr>
          <a:xfrm>
            <a:off x="566928" y="1005840"/>
            <a:ext cx="10058400" cy="310896"/>
          </a:xfrm>
          <a:prstGeom prst="rect">
            <a:avLst/>
          </a:prstGeom>
          <a:noFill/>
        </p:spPr>
        <p:txBody>
          <a:bodyPr wrap="square" anchor="t" lIns="36576" rIns="36576" tIns="18288" bIns="18288">
            <a:spAutoFit/>
          </a:bodyPr>
          <a:lstStyle/>
          <a:p>
            <a:pPr algn="l"/>
            <a:r>
              <a:rPr sz="1300" b="1" i="0">
                <a:solidFill>
                  <a:srgbClr val="00953C"/>
                </a:solidFill>
                <a:latin typeface="Open Sans"/>
              </a:rPr>
              <a:t>CLÔTURE · CE QUE VOUS SAVEZ FAIRE</a:t>
            </a:r>
          </a:p>
        </p:txBody>
      </p:sp>
      <p:sp>
        <p:nvSpPr>
          <p:cNvPr id="6" name="TextBox 5"/>
          <p:cNvSpPr txBox="1"/>
          <p:nvPr/>
        </p:nvSpPr>
        <p:spPr>
          <a:xfrm>
            <a:off x="566928" y="1389888"/>
            <a:ext cx="10789920" cy="914400"/>
          </a:xfrm>
          <a:prstGeom prst="rect">
            <a:avLst/>
          </a:prstGeom>
          <a:noFill/>
        </p:spPr>
        <p:txBody>
          <a:bodyPr wrap="square" anchor="t" lIns="36576" rIns="36576" tIns="18288" bIns="18288">
            <a:spAutoFit/>
          </a:bodyPr>
          <a:lstStyle/>
          <a:p>
            <a:pPr algn="l"/>
            <a:r>
              <a:rPr sz="2800" b="1" i="0">
                <a:solidFill>
                  <a:srgbClr val="FFFFFF"/>
                </a:solidFill>
                <a:latin typeface="Open Sans"/>
              </a:rPr>
              <a:t>Vous repartez en sachant faire tourner le cycle de rapportage — pas seulement le décrire</a:t>
            </a:r>
          </a:p>
        </p:txBody>
      </p:sp>
      <p:sp>
        <p:nvSpPr>
          <p:cNvPr id="7" name="Rectangle 6"/>
          <p:cNvSpPr/>
          <p:nvPr/>
        </p:nvSpPr>
        <p:spPr>
          <a:xfrm>
            <a:off x="566928" y="2395728"/>
            <a:ext cx="3840480" cy="4572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66928" y="2615184"/>
            <a:ext cx="10424160" cy="2194560"/>
          </a:xfrm>
          <a:prstGeom prst="rect">
            <a:avLst/>
          </a:prstGeom>
          <a:noFill/>
        </p:spPr>
        <p:txBody>
          <a:bodyPr wrap="square" lIns="36576" rIns="36576">
            <a:spAutoFit/>
          </a:bodyPr>
          <a:lstStyle/>
          <a:p>
            <a:pPr algn="l" marL="237744" indent="-237744">
              <a:lnSpc>
                <a:spcPct val="104000"/>
              </a:lnSpc>
              <a:spcBef>
                <a:spcPts val="0"/>
              </a:spcBef>
            </a:pPr>
            <a:r>
              <a:rPr sz="1600">
                <a:solidFill>
                  <a:srgbClr val="EAF2F5"/>
                </a:solidFill>
                <a:latin typeface="Open Sans"/>
              </a:rPr>
              <a:t>✓  Lire la Vue d'ensemble et expliquer le 2035 CON aligné (15,71 vs 15,75).</a:t>
            </a:r>
          </a:p>
          <a:p>
            <a:pPr algn="l" marL="237744" indent="-237744">
              <a:lnSpc>
                <a:spcPct val="104000"/>
              </a:lnSpc>
              <a:spcBef>
                <a:spcPts val="1000"/>
              </a:spcBef>
            </a:pPr>
            <a:r>
              <a:rPr sz="1600">
                <a:solidFill>
                  <a:srgbClr val="EAF2F5"/>
                </a:solidFill>
                <a:latin typeface="Open Sans"/>
              </a:rPr>
              <a:t>✓  Saisir, soumettre, valider, exporter — la boucle complète, de vos mains.</a:t>
            </a:r>
          </a:p>
          <a:p>
            <a:pPr algn="l" marL="237744" indent="-237744">
              <a:lnSpc>
                <a:spcPct val="104000"/>
              </a:lnSpc>
              <a:spcBef>
                <a:spcPts val="1000"/>
              </a:spcBef>
            </a:pPr>
            <a:r>
              <a:rPr sz="1600">
                <a:solidFill>
                  <a:srgbClr val="EAF2F5"/>
                </a:solidFill>
                <a:latin typeface="Open Sans"/>
              </a:rPr>
              <a:t>✓  Tracer un chiffre validé jusqu'à un tableau CRT / BTR.</a:t>
            </a:r>
          </a:p>
          <a:p>
            <a:pPr algn="l" marL="237744" indent="-237744">
              <a:lnSpc>
                <a:spcPct val="104000"/>
              </a:lnSpc>
              <a:spcBef>
                <a:spcPts val="1000"/>
              </a:spcBef>
            </a:pPr>
            <a:r>
              <a:rPr sz="1600">
                <a:solidFill>
                  <a:srgbClr val="EAF2F5"/>
                </a:solidFill>
                <a:latin typeface="Open Sans"/>
              </a:rPr>
              <a:t>✓  Nommer votre rôle institutionnel et votre obligation de données.</a:t>
            </a:r>
          </a:p>
          <a:p>
            <a:pPr algn="l" marL="237744" indent="-237744">
              <a:lnSpc>
                <a:spcPct val="104000"/>
              </a:lnSpc>
              <a:spcBef>
                <a:spcPts val="1000"/>
              </a:spcBef>
            </a:pPr>
            <a:r>
              <a:rPr sz="1600">
                <a:solidFill>
                  <a:srgbClr val="EAF2F5"/>
                </a:solidFill>
                <a:latin typeface="Open Sans"/>
              </a:rPr>
              <a:t>✓  Situer le relais UNIDO et les prochaines étapes datées.</a:t>
            </a:r>
          </a:p>
        </p:txBody>
      </p:sp>
      <p:sp>
        <p:nvSpPr>
          <p:cNvPr id="9" name="TextBox 8"/>
          <p:cNvSpPr txBox="1"/>
          <p:nvPr/>
        </p:nvSpPr>
        <p:spPr>
          <a:xfrm>
            <a:off x="566928" y="5120640"/>
            <a:ext cx="10424160" cy="822960"/>
          </a:xfrm>
          <a:prstGeom prst="rect">
            <a:avLst/>
          </a:prstGeom>
          <a:noFill/>
        </p:spPr>
        <p:txBody>
          <a:bodyPr wrap="square" anchor="t" lIns="36576" rIns="36576" tIns="18288" bIns="18288">
            <a:spAutoFit/>
          </a:bodyPr>
          <a:lstStyle/>
          <a:p>
            <a:pPr algn="l">
              <a:lnSpc>
                <a:spcPct val="105000"/>
              </a:lnSpc>
            </a:pPr>
            <a:r>
              <a:rPr sz="2000" b="1" i="0">
                <a:solidFill>
                  <a:srgbClr val="62D32F"/>
                </a:solidFill>
                <a:latin typeface="Open Sans"/>
              </a:rPr>
              <a:t>« Faisons-nous ce que nous avons promis ? » — désormais, vous savez répondre, le prouver, et le rapporter.</a:t>
            </a:r>
          </a:p>
        </p:txBody>
      </p:sp>
      <p:sp>
        <p:nvSpPr>
          <p:cNvPr id="10" name="Rectangle 9"/>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12" name="TextBox 11"/>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27 / 28</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Annexe · glossaire &amp; traçabilité</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2200" b="1" i="0">
                <a:solidFill>
                  <a:srgbClr val="FFFFFF"/>
                </a:solidFill>
                <a:latin typeface="Open Sans"/>
              </a:rPr>
              <a:t>Annexe — glossaire et traçabilité de chaque chiffre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28 / 28</a:t>
            </a:r>
          </a:p>
        </p:txBody>
      </p:sp>
      <p:graphicFrame>
        <p:nvGraphicFramePr>
          <p:cNvPr id="10" name="Table 9"/>
          <p:cNvGraphicFramePr>
            <a:graphicFrameLocks noGrp="1"/>
          </p:cNvGraphicFramePr>
          <p:nvPr/>
        </p:nvGraphicFramePr>
        <p:xfrm>
          <a:off x="365760" y="1280160"/>
          <a:ext cx="6675119" cy="4626864"/>
        </p:xfrm>
        <a:graphic>
          <a:graphicData uri="http://schemas.openxmlformats.org/drawingml/2006/table">
            <a:tbl>
              <a:tblPr>
                <a:tableStyleId>{5C22544A-7EE6-4342-B048-85BDC9FD1C3A}</a:tableStyleId>
              </a:tblPr>
              <a:tblGrid>
                <a:gridCol w="801014"/>
                <a:gridCol w="3070555"/>
                <a:gridCol w="2803550"/>
              </a:tblGrid>
              <a:tr h="420624">
                <a:tc>
                  <a:txBody>
                    <a:bodyPr wrap="square"/>
                    <a:lstStyle/>
                    <a:p>
                      <a:pPr algn="l"/>
                      <a:r>
                        <a:rPr sz="1050" b="1">
                          <a:solidFill>
                            <a:srgbClr val="FFFFFF"/>
                          </a:solidFill>
                          <a:latin typeface="Open Sans"/>
                        </a:rPr>
                        <a:t>Sigle</a:t>
                      </a:r>
                    </a:p>
                  </a:txBody>
                  <a:tcPr marL="64008" marR="64008" marT="9144" marB="9144" anchor="ctr">
                    <a:solidFill>
                      <a:srgbClr val="003E51"/>
                    </a:solidFill>
                  </a:tcPr>
                </a:tc>
                <a:tc>
                  <a:txBody>
                    <a:bodyPr wrap="square"/>
                    <a:lstStyle/>
                    <a:p>
                      <a:pPr algn="l"/>
                      <a:r>
                        <a:rPr sz="1050" b="1">
                          <a:solidFill>
                            <a:srgbClr val="FFFFFF"/>
                          </a:solidFill>
                          <a:latin typeface="Open Sans"/>
                        </a:rPr>
                        <a:t>FR</a:t>
                      </a:r>
                    </a:p>
                  </a:txBody>
                  <a:tcPr marL="64008" marR="64008" marT="9144" marB="9144" anchor="ctr">
                    <a:solidFill>
                      <a:srgbClr val="003E51"/>
                    </a:solidFill>
                  </a:tcPr>
                </a:tc>
                <a:tc>
                  <a:txBody>
                    <a:bodyPr wrap="square"/>
                    <a:lstStyle/>
                    <a:p>
                      <a:pPr algn="l"/>
                      <a:r>
                        <a:rPr sz="1050" b="1">
                          <a:solidFill>
                            <a:srgbClr val="FFFFFF"/>
                          </a:solidFill>
                          <a:latin typeface="Open Sans"/>
                        </a:rPr>
                        <a:t>EN</a:t>
                      </a:r>
                    </a:p>
                  </a:txBody>
                  <a:tcPr marL="64008" marR="64008" marT="9144" marB="9144" anchor="ctr">
                    <a:solidFill>
                      <a:srgbClr val="003E51"/>
                    </a:solidFill>
                  </a:tcPr>
                </a:tc>
              </a:tr>
              <a:tr h="420624">
                <a:tc>
                  <a:txBody>
                    <a:bodyPr wrap="square"/>
                    <a:lstStyle/>
                    <a:p>
                      <a:pPr algn="l"/>
                      <a:r>
                        <a:rPr sz="1050" b="0">
                          <a:solidFill>
                            <a:srgbClr val="114A7D"/>
                          </a:solidFill>
                          <a:latin typeface="Open Sans"/>
                        </a:rPr>
                        <a:t>ETF</a:t>
                      </a:r>
                    </a:p>
                  </a:txBody>
                  <a:tcPr marL="64008" marR="64008" marT="9144" marB="9144" anchor="ctr">
                    <a:solidFill>
                      <a:srgbClr val="FFFFFF"/>
                    </a:solidFill>
                  </a:tcPr>
                </a:tc>
                <a:tc>
                  <a:txBody>
                    <a:bodyPr wrap="square"/>
                    <a:lstStyle/>
                    <a:p>
                      <a:pPr algn="l"/>
                      <a:r>
                        <a:rPr sz="1050" b="0">
                          <a:solidFill>
                            <a:srgbClr val="114A7D"/>
                          </a:solidFill>
                          <a:latin typeface="Open Sans"/>
                        </a:rPr>
                        <a:t>Cadre de transparence renforcé (Art. 13)</a:t>
                      </a:r>
                    </a:p>
                  </a:txBody>
                  <a:tcPr marL="64008" marR="64008" marT="9144" marB="9144" anchor="ctr">
                    <a:solidFill>
                      <a:srgbClr val="FFFFFF"/>
                    </a:solidFill>
                  </a:tcPr>
                </a:tc>
                <a:tc>
                  <a:txBody>
                    <a:bodyPr wrap="square"/>
                    <a:lstStyle/>
                    <a:p>
                      <a:pPr algn="l"/>
                      <a:r>
                        <a:rPr sz="1050" b="0">
                          <a:solidFill>
                            <a:srgbClr val="114A7D"/>
                          </a:solidFill>
                          <a:latin typeface="Open Sans"/>
                        </a:rPr>
                        <a:t>Enhanced Transparency Framework</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BTR</a:t>
                      </a:r>
                    </a:p>
                  </a:txBody>
                  <a:tcPr marL="64008" marR="64008" marT="9144" marB="9144" anchor="ctr">
                    <a:solidFill>
                      <a:srgbClr val="E6E9EE"/>
                    </a:solidFill>
                  </a:tcPr>
                </a:tc>
                <a:tc>
                  <a:txBody>
                    <a:bodyPr wrap="square"/>
                    <a:lstStyle/>
                    <a:p>
                      <a:pPr algn="l"/>
                      <a:r>
                        <a:rPr sz="1050" b="0">
                          <a:solidFill>
                            <a:srgbClr val="114A7D"/>
                          </a:solidFill>
                          <a:latin typeface="Open Sans"/>
                        </a:rPr>
                        <a:t>Rapport biennal de transparence (tous les 2 ans)</a:t>
                      </a:r>
                    </a:p>
                  </a:txBody>
                  <a:tcPr marL="64008" marR="64008" marT="9144" marB="9144" anchor="ctr">
                    <a:solidFill>
                      <a:srgbClr val="E6E9EE"/>
                    </a:solidFill>
                  </a:tcPr>
                </a:tc>
                <a:tc>
                  <a:txBody>
                    <a:bodyPr wrap="square"/>
                    <a:lstStyle/>
                    <a:p>
                      <a:pPr algn="l"/>
                      <a:r>
                        <a:rPr sz="1050" b="0">
                          <a:solidFill>
                            <a:srgbClr val="114A7D"/>
                          </a:solidFill>
                          <a:latin typeface="Open Sans"/>
                        </a:rPr>
                        <a:t>Biennial Transparency Report</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CRT</a:t>
                      </a:r>
                    </a:p>
                  </a:txBody>
                  <a:tcPr marL="64008" marR="64008" marT="9144" marB="9144" anchor="ctr">
                    <a:solidFill>
                      <a:srgbClr val="FFFFFF"/>
                    </a:solidFill>
                  </a:tcPr>
                </a:tc>
                <a:tc>
                  <a:txBody>
                    <a:bodyPr wrap="square"/>
                    <a:lstStyle/>
                    <a:p>
                      <a:pPr algn="l"/>
                      <a:r>
                        <a:rPr sz="1050" b="0">
                          <a:solidFill>
                            <a:srgbClr val="114A7D"/>
                          </a:solidFill>
                          <a:latin typeface="Open Sans"/>
                        </a:rPr>
                        <a:t>Tableaux communs de notification (Déc. 5/CMA.3)</a:t>
                      </a:r>
                    </a:p>
                  </a:txBody>
                  <a:tcPr marL="64008" marR="64008" marT="9144" marB="9144" anchor="ctr">
                    <a:solidFill>
                      <a:srgbClr val="FFFFFF"/>
                    </a:solidFill>
                  </a:tcPr>
                </a:tc>
                <a:tc>
                  <a:txBody>
                    <a:bodyPr wrap="square"/>
                    <a:lstStyle/>
                    <a:p>
                      <a:pPr algn="l"/>
                      <a:r>
                        <a:rPr sz="1050" b="0">
                          <a:solidFill>
                            <a:srgbClr val="114A7D"/>
                          </a:solidFill>
                          <a:latin typeface="Open Sans"/>
                        </a:rPr>
                        <a:t>Common Reporting Tables</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ICTU</a:t>
                      </a:r>
                    </a:p>
                  </a:txBody>
                  <a:tcPr marL="64008" marR="64008" marT="9144" marB="9144" anchor="ctr">
                    <a:solidFill>
                      <a:srgbClr val="E6E9EE"/>
                    </a:solidFill>
                  </a:tcPr>
                </a:tc>
                <a:tc>
                  <a:txBody>
                    <a:bodyPr wrap="square"/>
                    <a:lstStyle/>
                    <a:p>
                      <a:pPr algn="l"/>
                      <a:r>
                        <a:rPr sz="1050" b="0">
                          <a:solidFill>
                            <a:srgbClr val="114A7D"/>
                          </a:solidFill>
                          <a:latin typeface="Open Sans"/>
                        </a:rPr>
                        <a:t>Infos clarté/transparence/compréhension (Déc. 4/CMA.1)</a:t>
                      </a:r>
                    </a:p>
                  </a:txBody>
                  <a:tcPr marL="64008" marR="64008" marT="9144" marB="9144" anchor="ctr">
                    <a:solidFill>
                      <a:srgbClr val="E6E9EE"/>
                    </a:solidFill>
                  </a:tcPr>
                </a:tc>
                <a:tc>
                  <a:txBody>
                    <a:bodyPr wrap="square"/>
                    <a:lstStyle/>
                    <a:p>
                      <a:pPr algn="l"/>
                      <a:r>
                        <a:rPr sz="1050" b="0">
                          <a:solidFill>
                            <a:srgbClr val="114A7D"/>
                          </a:solidFill>
                          <a:latin typeface="Open Sans"/>
                        </a:rPr>
                        <a:t>Info for Clarity, Transparency, Understanding</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MPG</a:t>
                      </a:r>
                    </a:p>
                  </a:txBody>
                  <a:tcPr marL="64008" marR="64008" marT="9144" marB="9144" anchor="ctr">
                    <a:solidFill>
                      <a:srgbClr val="FFFFFF"/>
                    </a:solidFill>
                  </a:tcPr>
                </a:tc>
                <a:tc>
                  <a:txBody>
                    <a:bodyPr wrap="square"/>
                    <a:lstStyle/>
                    <a:p>
                      <a:pPr algn="l"/>
                      <a:r>
                        <a:rPr sz="1050" b="0">
                          <a:solidFill>
                            <a:srgbClr val="114A7D"/>
                          </a:solidFill>
                          <a:latin typeface="Open Sans"/>
                        </a:rPr>
                        <a:t>Modalités, procédures et lignes directrices (Déc. 18/CMA.1)</a:t>
                      </a:r>
                    </a:p>
                  </a:txBody>
                  <a:tcPr marL="64008" marR="64008" marT="9144" marB="9144" anchor="ctr">
                    <a:solidFill>
                      <a:srgbClr val="FFFFFF"/>
                    </a:solidFill>
                  </a:tcPr>
                </a:tc>
                <a:tc>
                  <a:txBody>
                    <a:bodyPr wrap="square"/>
                    <a:lstStyle/>
                    <a:p>
                      <a:pPr algn="l"/>
                      <a:r>
                        <a:rPr sz="1050" b="0">
                          <a:solidFill>
                            <a:srgbClr val="114A7D"/>
                          </a:solidFill>
                          <a:latin typeface="Open Sans"/>
                        </a:rPr>
                        <a:t>Modalities, Procedures and Guidelines</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TACCC</a:t>
                      </a:r>
                    </a:p>
                  </a:txBody>
                  <a:tcPr marL="64008" marR="64008" marT="9144" marB="9144" anchor="ctr">
                    <a:solidFill>
                      <a:srgbClr val="E6E9EE"/>
                    </a:solidFill>
                  </a:tcPr>
                </a:tc>
                <a:tc>
                  <a:txBody>
                    <a:bodyPr wrap="square"/>
                    <a:lstStyle/>
                    <a:p>
                      <a:pPr algn="l"/>
                      <a:r>
                        <a:rPr sz="1050" b="0">
                          <a:solidFill>
                            <a:srgbClr val="114A7D"/>
                          </a:solidFill>
                          <a:latin typeface="Open Sans"/>
                        </a:rPr>
                        <a:t>Transparent · Exact · Cohérent · Comparable · Complet</a:t>
                      </a:r>
                    </a:p>
                  </a:txBody>
                  <a:tcPr marL="64008" marR="64008" marT="9144" marB="9144" anchor="ctr">
                    <a:solidFill>
                      <a:srgbClr val="E6E9EE"/>
                    </a:solidFill>
                  </a:tcPr>
                </a:tc>
                <a:tc>
                  <a:txBody>
                    <a:bodyPr wrap="square"/>
                    <a:lstStyle/>
                    <a:p>
                      <a:pPr algn="l"/>
                      <a:r>
                        <a:rPr sz="1050" b="0">
                          <a:solidFill>
                            <a:srgbClr val="114A7D"/>
                          </a:solidFill>
                          <a:latin typeface="Open Sans"/>
                        </a:rPr>
                        <a:t>Transparent · Accurate · Consistent · Comparable · Complete</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TER</a:t>
                      </a:r>
                    </a:p>
                  </a:txBody>
                  <a:tcPr marL="64008" marR="64008" marT="9144" marB="9144" anchor="ctr">
                    <a:solidFill>
                      <a:srgbClr val="FFFFFF"/>
                    </a:solidFill>
                  </a:tcPr>
                </a:tc>
                <a:tc>
                  <a:txBody>
                    <a:bodyPr wrap="square"/>
                    <a:lstStyle/>
                    <a:p>
                      <a:pPr algn="l"/>
                      <a:r>
                        <a:rPr sz="1050" b="0">
                          <a:solidFill>
                            <a:srgbClr val="114A7D"/>
                          </a:solidFill>
                          <a:latin typeface="Open Sans"/>
                        </a:rPr>
                        <a:t>Revue par des experts techniques</a:t>
                      </a:r>
                    </a:p>
                  </a:txBody>
                  <a:tcPr marL="64008" marR="64008" marT="9144" marB="9144" anchor="ctr">
                    <a:solidFill>
                      <a:srgbClr val="FFFFFF"/>
                    </a:solidFill>
                  </a:tcPr>
                </a:tc>
                <a:tc>
                  <a:txBody>
                    <a:bodyPr wrap="square"/>
                    <a:lstStyle/>
                    <a:p>
                      <a:pPr algn="l"/>
                      <a:r>
                        <a:rPr sz="1050" b="0">
                          <a:solidFill>
                            <a:srgbClr val="114A7D"/>
                          </a:solidFill>
                          <a:latin typeface="Open Sans"/>
                        </a:rPr>
                        <a:t>Technical Expert Review</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RLS</a:t>
                      </a:r>
                    </a:p>
                  </a:txBody>
                  <a:tcPr marL="64008" marR="64008" marT="9144" marB="9144" anchor="ctr">
                    <a:solidFill>
                      <a:srgbClr val="E6E9EE"/>
                    </a:solidFill>
                  </a:tcPr>
                </a:tc>
                <a:tc>
                  <a:txBody>
                    <a:bodyPr wrap="square"/>
                    <a:lstStyle/>
                    <a:p>
                      <a:pPr algn="l"/>
                      <a:r>
                        <a:rPr sz="1050" b="0">
                          <a:solidFill>
                            <a:srgbClr val="114A7D"/>
                          </a:solidFill>
                          <a:latin typeface="Open Sans"/>
                        </a:rPr>
                        <a:t>Sécurité au niveau de la ligne (par rôle)</a:t>
                      </a:r>
                    </a:p>
                  </a:txBody>
                  <a:tcPr marL="64008" marR="64008" marT="9144" marB="9144" anchor="ctr">
                    <a:solidFill>
                      <a:srgbClr val="E6E9EE"/>
                    </a:solidFill>
                  </a:tcPr>
                </a:tc>
                <a:tc>
                  <a:txBody>
                    <a:bodyPr wrap="square"/>
                    <a:lstStyle/>
                    <a:p>
                      <a:pPr algn="l"/>
                      <a:r>
                        <a:rPr sz="1050" b="0">
                          <a:solidFill>
                            <a:srgbClr val="114A7D"/>
                          </a:solidFill>
                          <a:latin typeface="Open Sans"/>
                        </a:rPr>
                        <a:t>Row-Level Security</a:t>
                      </a:r>
                    </a:p>
                  </a:txBody>
                  <a:tcPr marL="64008" marR="64008" marT="9144" marB="9144" anchor="ctr">
                    <a:solidFill>
                      <a:srgbClr val="E6E9EE"/>
                    </a:solidFill>
                  </a:tcPr>
                </a:tc>
              </a:tr>
              <a:tr h="420624">
                <a:tc>
                  <a:txBody>
                    <a:bodyPr wrap="square"/>
                    <a:lstStyle/>
                    <a:p>
                      <a:pPr algn="l"/>
                      <a:r>
                        <a:rPr sz="1050" b="0">
                          <a:solidFill>
                            <a:srgbClr val="114A7D"/>
                          </a:solidFill>
                          <a:latin typeface="Open Sans"/>
                        </a:rPr>
                        <a:t>UTCATF</a:t>
                      </a:r>
                    </a:p>
                  </a:txBody>
                  <a:tcPr marL="64008" marR="64008" marT="9144" marB="9144" anchor="ctr">
                    <a:solidFill>
                      <a:srgbClr val="FFFFFF"/>
                    </a:solidFill>
                  </a:tcPr>
                </a:tc>
                <a:tc>
                  <a:txBody>
                    <a:bodyPr wrap="square"/>
                    <a:lstStyle/>
                    <a:p>
                      <a:pPr algn="l"/>
                      <a:r>
                        <a:rPr sz="1050" b="0">
                          <a:solidFill>
                            <a:srgbClr val="114A7D"/>
                          </a:solidFill>
                          <a:latin typeface="Open Sans"/>
                        </a:rPr>
                        <a:t>Utilisation des terres, changement d'affectation, foresterie</a:t>
                      </a:r>
                    </a:p>
                  </a:txBody>
                  <a:tcPr marL="64008" marR="64008" marT="9144" marB="9144" anchor="ctr">
                    <a:solidFill>
                      <a:srgbClr val="FFFFFF"/>
                    </a:solidFill>
                  </a:tcPr>
                </a:tc>
                <a:tc>
                  <a:txBody>
                    <a:bodyPr wrap="square"/>
                    <a:lstStyle/>
                    <a:p>
                      <a:pPr algn="l"/>
                      <a:r>
                        <a:rPr sz="1050" b="0">
                          <a:solidFill>
                            <a:srgbClr val="114A7D"/>
                          </a:solidFill>
                          <a:latin typeface="Open Sans"/>
                        </a:rPr>
                        <a:t>LULUCF</a:t>
                      </a:r>
                    </a:p>
                  </a:txBody>
                  <a:tcPr marL="64008" marR="64008" marT="9144" marB="9144" anchor="ctr">
                    <a:solidFill>
                      <a:srgbClr val="FFFFFF"/>
                    </a:solidFill>
                  </a:tcPr>
                </a:tc>
              </a:tr>
              <a:tr h="420624">
                <a:tc>
                  <a:txBody>
                    <a:bodyPr wrap="square"/>
                    <a:lstStyle/>
                    <a:p>
                      <a:pPr algn="l"/>
                      <a:r>
                        <a:rPr sz="1050" b="0">
                          <a:solidFill>
                            <a:srgbClr val="114A7D"/>
                          </a:solidFill>
                          <a:latin typeface="Open Sans"/>
                        </a:rPr>
                        <a:t>CIT / TIC</a:t>
                      </a:r>
                    </a:p>
                  </a:txBody>
                  <a:tcPr marL="64008" marR="64008" marT="9144" marB="9144" anchor="ctr">
                    <a:solidFill>
                      <a:srgbClr val="E6E9EE"/>
                    </a:solidFill>
                  </a:tcPr>
                </a:tc>
                <a:tc>
                  <a:txBody>
                    <a:bodyPr wrap="square"/>
                    <a:lstStyle/>
                    <a:p>
                      <a:pPr algn="l"/>
                      <a:r>
                        <a:rPr sz="1050" b="0">
                          <a:solidFill>
                            <a:srgbClr val="114A7D"/>
                          </a:solidFill>
                          <a:latin typeface="Open Sans"/>
                        </a:rPr>
                        <a:t>Coût d'investissement total</a:t>
                      </a:r>
                    </a:p>
                  </a:txBody>
                  <a:tcPr marL="64008" marR="64008" marT="9144" marB="9144" anchor="ctr">
                    <a:solidFill>
                      <a:srgbClr val="E6E9EE"/>
                    </a:solidFill>
                  </a:tcPr>
                </a:tc>
                <a:tc>
                  <a:txBody>
                    <a:bodyPr wrap="square"/>
                    <a:lstStyle/>
                    <a:p>
                      <a:pPr algn="l"/>
                      <a:r>
                        <a:rPr sz="1050" b="0">
                          <a:solidFill>
                            <a:srgbClr val="114A7D"/>
                          </a:solidFill>
                          <a:latin typeface="Open Sans"/>
                        </a:rPr>
                        <a:t>Total Investment Cost</a:t>
                      </a:r>
                    </a:p>
                  </a:txBody>
                  <a:tcPr marL="64008" marR="64008" marT="9144" marB="9144" anchor="ctr">
                    <a:solidFill>
                      <a:srgbClr val="E6E9EE"/>
                    </a:solidFill>
                  </a:tcPr>
                </a:tc>
              </a:tr>
            </a:tbl>
          </a:graphicData>
        </a:graphic>
      </p:graphicFrame>
      <p:sp>
        <p:nvSpPr>
          <p:cNvPr id="11" name="TextBox 10"/>
          <p:cNvSpPr txBox="1"/>
          <p:nvPr/>
        </p:nvSpPr>
        <p:spPr>
          <a:xfrm>
            <a:off x="7315200" y="1280160"/>
            <a:ext cx="4510735" cy="310896"/>
          </a:xfrm>
          <a:prstGeom prst="rect">
            <a:avLst/>
          </a:prstGeom>
          <a:noFill/>
        </p:spPr>
        <p:txBody>
          <a:bodyPr wrap="square" anchor="t" lIns="36576" rIns="36576" tIns="18288" bIns="18288">
            <a:spAutoFit/>
          </a:bodyPr>
          <a:lstStyle/>
          <a:p>
            <a:pPr algn="l"/>
            <a:r>
              <a:rPr sz="1100" b="1" i="0">
                <a:solidFill>
                  <a:srgbClr val="00953C"/>
                </a:solidFill>
                <a:latin typeface="Open Sans"/>
              </a:rPr>
              <a:t>Traçabilité des chiffres (v119, niveau cellule)</a:t>
            </a:r>
          </a:p>
        </p:txBody>
      </p:sp>
      <p:sp>
        <p:nvSpPr>
          <p:cNvPr id="12" name="TextBox 11"/>
          <p:cNvSpPr txBox="1"/>
          <p:nvPr/>
        </p:nvSpPr>
        <p:spPr>
          <a:xfrm>
            <a:off x="7315200" y="1645920"/>
            <a:ext cx="4510735" cy="4754880"/>
          </a:xfrm>
          <a:prstGeom prst="rect">
            <a:avLst/>
          </a:prstGeom>
          <a:noFill/>
        </p:spPr>
        <p:txBody>
          <a:bodyPr wrap="square" lIns="36576" rIns="36576">
            <a:spAutoFit/>
          </a:bodyPr>
          <a:lstStyle/>
          <a:p>
            <a:pPr algn="l" marL="237744" indent="-237744">
              <a:lnSpc>
                <a:spcPct val="104000"/>
              </a:lnSpc>
              <a:spcBef>
                <a:spcPts val="0"/>
              </a:spcBef>
            </a:pPr>
            <a:r>
              <a:rPr sz="1000">
                <a:solidFill>
                  <a:srgbClr val="114A7D"/>
                </a:solidFill>
                <a:latin typeface="Open Sans"/>
              </a:rPr>
              <a:t>›  Cibles/niveaux : 3_Sector_Totals lignes 14–20 (col. C–G), référence lignes 2/5/8/11 ; cibles 2_Targets C14–C20.</a:t>
            </a:r>
          </a:p>
          <a:p>
            <a:pPr algn="l" marL="237744" indent="-237744">
              <a:lnSpc>
                <a:spcPct val="104000"/>
              </a:lnSpc>
              <a:spcBef>
                <a:spcPts val="1000"/>
              </a:spcBef>
            </a:pPr>
            <a:r>
              <a:rPr sz="1000">
                <a:solidFill>
                  <a:srgbClr val="114A7D"/>
                </a:solidFill>
                <a:latin typeface="Open Sans"/>
              </a:rPr>
              <a:t>›  Mesures 203 / 16,29 Md USD : 16_Measures. Enveloppe MRV 23,1 M USD : MRV-framework-outline.md l434–455 (niveau rapport, indicatif).</a:t>
            </a:r>
          </a:p>
          <a:p>
            <a:pPr algn="l" marL="237744" indent="-237744">
              <a:lnSpc>
                <a:spcPct val="104000"/>
              </a:lnSpc>
              <a:spcBef>
                <a:spcPts val="1000"/>
              </a:spcBef>
            </a:pPr>
            <a:r>
              <a:rPr sz="1000">
                <a:solidFill>
                  <a:srgbClr val="114A7D"/>
                </a:solidFill>
                <a:latin typeface="Open Sans"/>
              </a:rPr>
              <a:t>›  FE réseau 0,270→0,135 : 7A_Electricity_Details L34→L44. SF₆ PRG 24 300 : valeur GIEC AR (fait méthodologique, pas de cellule littérale).</a:t>
            </a:r>
          </a:p>
          <a:p>
            <a:pPr algn="l" marL="237744" indent="-237744">
              <a:lnSpc>
                <a:spcPct val="104000"/>
              </a:lnSpc>
              <a:spcBef>
                <a:spcPts val="1000"/>
              </a:spcBef>
            </a:pPr>
            <a:r>
              <a:rPr sz="1000">
                <a:solidFill>
                  <a:srgbClr val="114A7D"/>
                </a:solidFill>
                <a:latin typeface="Open Sans"/>
              </a:rPr>
              <a:t>›  en attente : TRA-R1, MAR-P1/R1/I1 (seed.json statut=en_attente) ; mangrove 3.B.1 vs 3.B.5 (OUVERT, modèle vs DEFCCS).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A — ce que fait une bonne plateforme MRV</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2200" b="1" i="0">
                <a:solidFill>
                  <a:srgbClr val="FFFFFF"/>
                </a:solidFill>
                <a:latin typeface="Open Sans"/>
              </a:rPr>
              <a:t>Une bonne plateforme MRV fait cinq choses, pas une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 / 28</a:t>
            </a:r>
          </a:p>
        </p:txBody>
      </p:sp>
      <p:graphicFrame>
        <p:nvGraphicFramePr>
          <p:cNvPr id="10" name="Table 9"/>
          <p:cNvGraphicFramePr>
            <a:graphicFrameLocks noGrp="1"/>
          </p:cNvGraphicFramePr>
          <p:nvPr/>
        </p:nvGraphicFramePr>
        <p:xfrm>
          <a:off x="365760" y="1280160"/>
          <a:ext cx="11460174" cy="2523744"/>
        </p:xfrm>
        <a:graphic>
          <a:graphicData uri="http://schemas.openxmlformats.org/drawingml/2006/table">
            <a:tbl>
              <a:tblPr>
                <a:tableStyleId>{5C22544A-7EE6-4342-B048-85BDC9FD1C3A}</a:tableStyleId>
              </a:tblPr>
              <a:tblGrid>
                <a:gridCol w="687610"/>
                <a:gridCol w="3896459"/>
                <a:gridCol w="6876105"/>
              </a:tblGrid>
              <a:tr h="420624">
                <a:tc>
                  <a:txBody>
                    <a:bodyPr wrap="square"/>
                    <a:lstStyle/>
                    <a:p>
                      <a:pPr algn="l"/>
                      <a:r>
                        <a:rPr sz="1200" b="1">
                          <a:solidFill>
                            <a:srgbClr val="FFFFFF"/>
                          </a:solidFill>
                          <a:latin typeface="Open Sans"/>
                        </a:rPr>
                        <a:t>#</a:t>
                      </a:r>
                    </a:p>
                  </a:txBody>
                  <a:tcPr marL="64008" marR="64008" marT="9144" marB="9144" anchor="ctr">
                    <a:solidFill>
                      <a:srgbClr val="003E51"/>
                    </a:solidFill>
                  </a:tcPr>
                </a:tc>
                <a:tc>
                  <a:txBody>
                    <a:bodyPr wrap="square"/>
                    <a:lstStyle/>
                    <a:p>
                      <a:pPr algn="l"/>
                      <a:r>
                        <a:rPr sz="1200" b="1">
                          <a:solidFill>
                            <a:srgbClr val="FFFFFF"/>
                          </a:solidFill>
                          <a:latin typeface="Open Sans"/>
                        </a:rPr>
                        <a:t>Fonction</a:t>
                      </a:r>
                    </a:p>
                  </a:txBody>
                  <a:tcPr marL="64008" marR="64008" marT="9144" marB="9144" anchor="ctr">
                    <a:solidFill>
                      <a:srgbClr val="003E51"/>
                    </a:solidFill>
                  </a:tcPr>
                </a:tc>
                <a:tc>
                  <a:txBody>
                    <a:bodyPr wrap="square"/>
                    <a:lstStyle/>
                    <a:p>
                      <a:pPr algn="l"/>
                      <a:r>
                        <a:rPr sz="1200" b="1">
                          <a:solidFill>
                            <a:srgbClr val="FFFFFF"/>
                          </a:solidFill>
                          <a:latin typeface="Open Sans"/>
                        </a:rPr>
                        <a:t>Ce qu'elle fait</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1</a:t>
                      </a:r>
                    </a:p>
                  </a:txBody>
                  <a:tcPr marL="64008" marR="64008" marT="9144" marB="9144" anchor="ctr">
                    <a:solidFill>
                      <a:srgbClr val="FFFFFF"/>
                    </a:solidFill>
                  </a:tcPr>
                </a:tc>
                <a:tc>
                  <a:txBody>
                    <a:bodyPr wrap="square"/>
                    <a:lstStyle/>
                    <a:p>
                      <a:pPr algn="l"/>
                      <a:r>
                        <a:rPr sz="1200" b="0">
                          <a:solidFill>
                            <a:srgbClr val="114A7D"/>
                          </a:solidFill>
                          <a:latin typeface="Open Sans"/>
                        </a:rPr>
                        <a:t>Accès par rôle</a:t>
                      </a:r>
                    </a:p>
                  </a:txBody>
                  <a:tcPr marL="64008" marR="64008" marT="9144" marB="9144" anchor="ctr">
                    <a:solidFill>
                      <a:srgbClr val="FFFFFF"/>
                    </a:solidFill>
                  </a:tcPr>
                </a:tc>
                <a:tc>
                  <a:txBody>
                    <a:bodyPr wrap="square"/>
                    <a:lstStyle/>
                    <a:p>
                      <a:pPr algn="l"/>
                      <a:r>
                        <a:rPr sz="1200" b="0">
                          <a:solidFill>
                            <a:srgbClr val="114A7D"/>
                          </a:solidFill>
                          <a:latin typeface="Open Sans"/>
                        </a:rPr>
                        <a:t>Chaque ministère ne voit et n'édite que ses données</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2</a:t>
                      </a:r>
                    </a:p>
                  </a:txBody>
                  <a:tcPr marL="64008" marR="64008" marT="9144" marB="9144" anchor="ctr">
                    <a:solidFill>
                      <a:srgbClr val="E6E9EE"/>
                    </a:solidFill>
                  </a:tcPr>
                </a:tc>
                <a:tc>
                  <a:txBody>
                    <a:bodyPr wrap="square"/>
                    <a:lstStyle/>
                    <a:p>
                      <a:pPr algn="l"/>
                      <a:r>
                        <a:rPr sz="1200" b="0">
                          <a:solidFill>
                            <a:srgbClr val="114A7D"/>
                          </a:solidFill>
                          <a:latin typeface="Open Sans"/>
                        </a:rPr>
                        <a:t>Modules calqués sur l'inventaire</a:t>
                      </a:r>
                    </a:p>
                  </a:txBody>
                  <a:tcPr marL="64008" marR="64008" marT="9144" marB="9144" anchor="ctr">
                    <a:solidFill>
                      <a:srgbClr val="E6E9EE"/>
                    </a:solidFill>
                  </a:tcPr>
                </a:tc>
                <a:tc>
                  <a:txBody>
                    <a:bodyPr wrap="square"/>
                    <a:lstStyle/>
                    <a:p>
                      <a:pPr algn="l"/>
                      <a:r>
                        <a:rPr sz="1200" b="0">
                          <a:solidFill>
                            <a:srgbClr val="114A7D"/>
                          </a:solidFill>
                          <a:latin typeface="Open Sans"/>
                        </a:rPr>
                        <a:t>Mêmes secteurs IPCC + actions NDC + appui</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3</a:t>
                      </a:r>
                    </a:p>
                  </a:txBody>
                  <a:tcPr marL="64008" marR="64008" marT="9144" marB="9144" anchor="ctr">
                    <a:solidFill>
                      <a:srgbClr val="FFFFFF"/>
                    </a:solidFill>
                  </a:tcPr>
                </a:tc>
                <a:tc>
                  <a:txBody>
                    <a:bodyPr wrap="square"/>
                    <a:lstStyle/>
                    <a:p>
                      <a:pPr algn="l"/>
                      <a:r>
                        <a:rPr sz="1200" b="0">
                          <a:solidFill>
                            <a:srgbClr val="114A7D"/>
                          </a:solidFill>
                          <a:latin typeface="Open Sans"/>
                        </a:rPr>
                        <a:t>Piste d'audit</a:t>
                      </a:r>
                    </a:p>
                  </a:txBody>
                  <a:tcPr marL="64008" marR="64008" marT="9144" marB="9144" anchor="ctr">
                    <a:solidFill>
                      <a:srgbClr val="FFFFFF"/>
                    </a:solidFill>
                  </a:tcPr>
                </a:tc>
                <a:tc>
                  <a:txBody>
                    <a:bodyPr wrap="square"/>
                    <a:lstStyle/>
                    <a:p>
                      <a:pPr algn="l"/>
                      <a:r>
                        <a:rPr sz="1200" b="0">
                          <a:solidFill>
                            <a:srgbClr val="114A7D"/>
                          </a:solidFill>
                          <a:latin typeface="Open Sans"/>
                        </a:rPr>
                        <a:t>Chaque validation laisse une trace immuable (QA/QC)</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4</a:t>
                      </a:r>
                    </a:p>
                  </a:txBody>
                  <a:tcPr marL="64008" marR="64008" marT="9144" marB="9144" anchor="ctr">
                    <a:solidFill>
                      <a:srgbClr val="E6E9EE"/>
                    </a:solidFill>
                  </a:tcPr>
                </a:tc>
                <a:tc>
                  <a:txBody>
                    <a:bodyPr wrap="square"/>
                    <a:lstStyle/>
                    <a:p>
                      <a:pPr algn="l"/>
                      <a:r>
                        <a:rPr sz="1200" b="0">
                          <a:solidFill>
                            <a:srgbClr val="114A7D"/>
                          </a:solidFill>
                          <a:latin typeface="Open Sans"/>
                        </a:rPr>
                        <a:t>Suivi de l'appui</a:t>
                      </a:r>
                    </a:p>
                  </a:txBody>
                  <a:tcPr marL="64008" marR="64008" marT="9144" marB="9144" anchor="ctr">
                    <a:solidFill>
                      <a:srgbClr val="E6E9EE"/>
                    </a:solidFill>
                  </a:tcPr>
                </a:tc>
                <a:tc>
                  <a:txBody>
                    <a:bodyPr wrap="square"/>
                    <a:lstStyle/>
                    <a:p>
                      <a:pPr algn="l"/>
                      <a:r>
                        <a:rPr sz="1200" b="0">
                          <a:solidFill>
                            <a:srgbClr val="114A7D"/>
                          </a:solidFill>
                          <a:latin typeface="Open Sans"/>
                        </a:rPr>
                        <a:t>Finance / technologie / capacités, élément de premier rang</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5</a:t>
                      </a:r>
                    </a:p>
                  </a:txBody>
                  <a:tcPr marL="64008" marR="64008" marT="9144" marB="9144" anchor="ctr">
                    <a:solidFill>
                      <a:srgbClr val="FFFFFF"/>
                    </a:solidFill>
                  </a:tcPr>
                </a:tc>
                <a:tc>
                  <a:txBody>
                    <a:bodyPr wrap="square"/>
                    <a:lstStyle/>
                    <a:p>
                      <a:pPr algn="l"/>
                      <a:r>
                        <a:rPr sz="1200" b="0">
                          <a:solidFill>
                            <a:srgbClr val="114A7D"/>
                          </a:solidFill>
                          <a:latin typeface="Open Sans"/>
                        </a:rPr>
                        <a:t>Hébergement national</a:t>
                      </a:r>
                    </a:p>
                  </a:txBody>
                  <a:tcPr marL="64008" marR="64008" marT="9144" marB="9144" anchor="ctr">
                    <a:solidFill>
                      <a:srgbClr val="FFFFFF"/>
                    </a:solidFill>
                  </a:tcPr>
                </a:tc>
                <a:tc>
                  <a:txBody>
                    <a:bodyPr wrap="square"/>
                    <a:lstStyle/>
                    <a:p>
                      <a:pPr algn="l"/>
                      <a:r>
                        <a:rPr sz="1200" b="0">
                          <a:solidFill>
                            <a:srgbClr val="114A7D"/>
                          </a:solidFill>
                          <a:latin typeface="Open Sans"/>
                        </a:rPr>
                        <a:t>L'État héberge → appropriation et pérennité</a:t>
                      </a:r>
                    </a:p>
                  </a:txBody>
                  <a:tcPr marL="64008" marR="64008" marT="9144" marB="9144" anchor="ctr">
                    <a:solidFill>
                      <a:srgbClr val="FFFFFF"/>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Référence ouverte : UNDP National Climate Transparency Platform — bien public numérique, open source.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A — exemples de pays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Les pays de référence sont déjà passés du tableur à la plateforme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4 / 28</a:t>
            </a:r>
          </a:p>
        </p:txBody>
      </p:sp>
      <p:sp>
        <p:nvSpPr>
          <p:cNvPr id="10" name="Rounded Rectangle 9"/>
          <p:cNvSpPr/>
          <p:nvPr/>
        </p:nvSpPr>
        <p:spPr>
          <a:xfrm>
            <a:off x="365760" y="1325880"/>
            <a:ext cx="3637178" cy="45994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25880"/>
            <a:ext cx="3637178"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 y="1453896"/>
            <a:ext cx="3234842" cy="365760"/>
          </a:xfrm>
          <a:prstGeom prst="rect">
            <a:avLst/>
          </a:prstGeom>
          <a:noFill/>
        </p:spPr>
        <p:txBody>
          <a:bodyPr wrap="square" anchor="t" lIns="36576" rIns="36576" tIns="18288" bIns="18288">
            <a:spAutoFit/>
          </a:bodyPr>
          <a:lstStyle/>
          <a:p>
            <a:pPr algn="l"/>
            <a:r>
              <a:rPr sz="1300" b="1" i="0">
                <a:solidFill>
                  <a:srgbClr val="003E51"/>
                </a:solidFill>
                <a:latin typeface="Open Sans"/>
              </a:rPr>
              <a:t>Ouganda / Uganda</a:t>
            </a:r>
          </a:p>
        </p:txBody>
      </p:sp>
      <p:sp>
        <p:nvSpPr>
          <p:cNvPr id="13" name="TextBox 12"/>
          <p:cNvSpPr txBox="1"/>
          <p:nvPr/>
        </p:nvSpPr>
        <p:spPr>
          <a:xfrm>
            <a:off x="566928" y="1892808"/>
            <a:ext cx="3234842" cy="39227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MRV Tool hébergé par le ministère de l'Eau et de l'Environnement : inventaire GES + suivi NDC (atténuation/adaptation) + flux financiers + impacts ODD, jusqu'au niveau district. Kenya et Ghana ont des outils comparables — un modèle réplicable.</a:t>
            </a:r>
          </a:p>
        </p:txBody>
      </p:sp>
      <p:sp>
        <p:nvSpPr>
          <p:cNvPr id="14" name="Rounded Rectangle 13"/>
          <p:cNvSpPr/>
          <p:nvPr/>
        </p:nvSpPr>
        <p:spPr>
          <a:xfrm>
            <a:off x="4277258" y="1325880"/>
            <a:ext cx="3637178" cy="45994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4277258" y="1325880"/>
            <a:ext cx="3637178"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478426" y="1453896"/>
            <a:ext cx="3234842" cy="365760"/>
          </a:xfrm>
          <a:prstGeom prst="rect">
            <a:avLst/>
          </a:prstGeom>
          <a:noFill/>
        </p:spPr>
        <p:txBody>
          <a:bodyPr wrap="square" anchor="t" lIns="36576" rIns="36576" tIns="18288" bIns="18288">
            <a:spAutoFit/>
          </a:bodyPr>
          <a:lstStyle/>
          <a:p>
            <a:pPr algn="l"/>
            <a:r>
              <a:rPr sz="1300" b="1" i="0">
                <a:solidFill>
                  <a:srgbClr val="003E51"/>
                </a:solidFill>
                <a:latin typeface="Open Sans"/>
              </a:rPr>
              <a:t>Rép. centrafricaine / CAR</a:t>
            </a:r>
          </a:p>
        </p:txBody>
      </p:sp>
      <p:sp>
        <p:nvSpPr>
          <p:cNvPr id="17" name="TextBox 16"/>
          <p:cNvSpPr txBox="1"/>
          <p:nvPr/>
        </p:nvSpPr>
        <p:spPr>
          <a:xfrm>
            <a:off x="4478426" y="1892808"/>
            <a:ext cx="3234842" cy="39227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Réseau national maison reliant ministères, coordination climat, université ; équipe technique MRV pluridisciplinaire dédiée pour la continuité.</a:t>
            </a:r>
          </a:p>
        </p:txBody>
      </p:sp>
      <p:sp>
        <p:nvSpPr>
          <p:cNvPr id="18" name="Rounded Rectangle 17"/>
          <p:cNvSpPr/>
          <p:nvPr/>
        </p:nvSpPr>
        <p:spPr>
          <a:xfrm>
            <a:off x="8188756" y="1325880"/>
            <a:ext cx="3637178" cy="45994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8188756" y="1325880"/>
            <a:ext cx="3637178"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389924" y="1453896"/>
            <a:ext cx="3234842" cy="365760"/>
          </a:xfrm>
          <a:prstGeom prst="rect">
            <a:avLst/>
          </a:prstGeom>
          <a:noFill/>
        </p:spPr>
        <p:txBody>
          <a:bodyPr wrap="square" anchor="t" lIns="36576" rIns="36576" tIns="18288" bIns="18288">
            <a:spAutoFit/>
          </a:bodyPr>
          <a:lstStyle/>
          <a:p>
            <a:pPr algn="l"/>
            <a:r>
              <a:rPr sz="1300" b="1" i="0">
                <a:solidFill>
                  <a:srgbClr val="003E51"/>
                </a:solidFill>
                <a:latin typeface="Open Sans"/>
              </a:rPr>
              <a:t>Namibie / Namibia</a:t>
            </a:r>
          </a:p>
        </p:txBody>
      </p:sp>
      <p:sp>
        <p:nvSpPr>
          <p:cNvPr id="21" name="TextBox 20"/>
          <p:cNvSpPr txBox="1"/>
          <p:nvPr/>
        </p:nvSpPr>
        <p:spPr>
          <a:xfrm>
            <a:off x="8389924" y="1892808"/>
            <a:ext cx="3234842" cy="39227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Passage d'une dépendance quasi totale aux consultants internationaux (ère BUR) à un BTR1 piloté par des experts nationaux.</a:t>
            </a:r>
          </a:p>
        </p:txBody>
      </p:sp>
      <p:sp>
        <p:nvSpPr>
          <p:cNvPr id="22" name="TextBox 21"/>
          <p:cNvSpPr txBox="1"/>
          <p:nvPr/>
        </p:nvSpPr>
        <p:spPr>
          <a:xfrm>
            <a:off x="365760" y="5980176"/>
            <a:ext cx="11460175" cy="384048"/>
          </a:xfrm>
          <a:prstGeom prst="rect">
            <a:avLst/>
          </a:prstGeom>
          <a:noFill/>
        </p:spPr>
        <p:txBody>
          <a:bodyPr wrap="square" anchor="t" lIns="36576" rIns="36576" tIns="18288" bIns="18288">
            <a:spAutoFit/>
          </a:bodyPr>
          <a:lstStyle/>
          <a:p>
            <a:pPr algn="l">
              <a:lnSpc>
                <a:spcPct val="100000"/>
              </a:lnSpc>
            </a:pPr>
            <a:r>
              <a:rPr sz="1300" b="1" i="0">
                <a:solidFill>
                  <a:srgbClr val="00953C"/>
                </a:solidFill>
                <a:latin typeface="Open Sans"/>
              </a:rPr>
              <a:t>›  La leçon commune : institutionnaliser, pas projetiser — l'arrangement permanent survit aux cycles de projet.</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A — les deux barrières d'accès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600" b="1" i="0">
                <a:solidFill>
                  <a:srgbClr val="FFFFFF"/>
                </a:solidFill>
                <a:latin typeface="Open Sans"/>
              </a:rPr>
              <a:t>Deux barrières protègent le système — l'une demande « qui peut entrer », l'autre « qui peut écrire »</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5 / 28</a:t>
            </a:r>
          </a:p>
        </p:txBody>
      </p:sp>
      <p:graphicFrame>
        <p:nvGraphicFramePr>
          <p:cNvPr id="10" name="Table 9"/>
          <p:cNvGraphicFramePr>
            <a:graphicFrameLocks noGrp="1"/>
          </p:cNvGraphicFramePr>
          <p:nvPr/>
        </p:nvGraphicFramePr>
        <p:xfrm>
          <a:off x="365760" y="1280160"/>
          <a:ext cx="11460174" cy="1261872"/>
        </p:xfrm>
        <a:graphic>
          <a:graphicData uri="http://schemas.openxmlformats.org/drawingml/2006/table">
            <a:tbl>
              <a:tblPr>
                <a:tableStyleId>{5C22544A-7EE6-4342-B048-85BDC9FD1C3A}</a:tableStyleId>
              </a:tblPr>
              <a:tblGrid>
                <a:gridCol w="1604424"/>
                <a:gridCol w="3438052"/>
                <a:gridCol w="4125663"/>
                <a:gridCol w="2292035"/>
              </a:tblGrid>
              <a:tr h="420624">
                <a:tc>
                  <a:txBody>
                    <a:bodyPr wrap="square"/>
                    <a:lstStyle/>
                    <a:p>
                      <a:pPr algn="l"/>
                      <a:r>
                        <a:rPr sz="1200" b="1">
                          <a:solidFill>
                            <a:srgbClr val="FFFFFF"/>
                          </a:solidFill>
                          <a:latin typeface="Open Sans"/>
                        </a:rPr>
                        <a:t>Couche</a:t>
                      </a:r>
                    </a:p>
                  </a:txBody>
                  <a:tcPr marL="64008" marR="64008" marT="9144" marB="9144" anchor="ctr">
                    <a:solidFill>
                      <a:srgbClr val="003E51"/>
                    </a:solidFill>
                  </a:tcPr>
                </a:tc>
                <a:tc>
                  <a:txBody>
                    <a:bodyPr wrap="square"/>
                    <a:lstStyle/>
                    <a:p>
                      <a:pPr algn="l"/>
                      <a:r>
                        <a:rPr sz="1200" b="1">
                          <a:solidFill>
                            <a:srgbClr val="FFFFFF"/>
                          </a:solidFill>
                          <a:latin typeface="Open Sans"/>
                        </a:rPr>
                        <a:t>Question</a:t>
                      </a:r>
                    </a:p>
                  </a:txBody>
                  <a:tcPr marL="64008" marR="64008" marT="9144" marB="9144" anchor="ctr">
                    <a:solidFill>
                      <a:srgbClr val="003E51"/>
                    </a:solidFill>
                  </a:tcPr>
                </a:tc>
                <a:tc>
                  <a:txBody>
                    <a:bodyPr wrap="square"/>
                    <a:lstStyle/>
                    <a:p>
                      <a:pPr algn="l"/>
                      <a:r>
                        <a:rPr sz="1200" b="1">
                          <a:solidFill>
                            <a:srgbClr val="FFFFFF"/>
                          </a:solidFill>
                          <a:latin typeface="Open Sans"/>
                        </a:rPr>
                        <a:t>Mécanisme</a:t>
                      </a:r>
                    </a:p>
                  </a:txBody>
                  <a:tcPr marL="64008" marR="64008" marT="9144" marB="9144" anchor="ctr">
                    <a:solidFill>
                      <a:srgbClr val="003E51"/>
                    </a:solidFill>
                  </a:tcPr>
                </a:tc>
                <a:tc>
                  <a:txBody>
                    <a:bodyPr wrap="square"/>
                    <a:lstStyle/>
                    <a:p>
                      <a:pPr algn="l"/>
                      <a:r>
                        <a:rPr sz="1200" b="1">
                          <a:solidFill>
                            <a:srgbClr val="FFFFFF"/>
                          </a:solidFill>
                          <a:latin typeface="Open Sans"/>
                        </a:rPr>
                        <a:t>Analogie</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Périmètre</a:t>
                      </a:r>
                    </a:p>
                  </a:txBody>
                  <a:tcPr marL="64008" marR="64008" marT="9144" marB="9144" anchor="ctr">
                    <a:solidFill>
                      <a:srgbClr val="FFFFFF"/>
                    </a:solidFill>
                  </a:tcPr>
                </a:tc>
                <a:tc>
                  <a:txBody>
                    <a:bodyPr wrap="square"/>
                    <a:lstStyle/>
                    <a:p>
                      <a:pPr algn="l"/>
                      <a:r>
                        <a:rPr sz="1200" b="0">
                          <a:solidFill>
                            <a:srgbClr val="114A7D"/>
                          </a:solidFill>
                          <a:latin typeface="Open Sans"/>
                        </a:rPr>
                        <a:t>Qui peut ouvrir le site ?</a:t>
                      </a:r>
                    </a:p>
                  </a:txBody>
                  <a:tcPr marL="64008" marR="64008" marT="9144" marB="9144" anchor="ctr">
                    <a:solidFill>
                      <a:srgbClr val="FFFFFF"/>
                    </a:solidFill>
                  </a:tcPr>
                </a:tc>
                <a:tc>
                  <a:txBody>
                    <a:bodyPr wrap="square"/>
                    <a:lstStyle/>
                    <a:p>
                      <a:pPr algn="l"/>
                      <a:r>
                        <a:rPr sz="1200" b="0">
                          <a:solidFill>
                            <a:srgbClr val="114A7D"/>
                          </a:solidFill>
                          <a:latin typeface="Open Sans"/>
                        </a:rPr>
                        <a:t>Cloudflare Access — code à usage unique par email (OTP)</a:t>
                      </a:r>
                    </a:p>
                  </a:txBody>
                  <a:tcPr marL="64008" marR="64008" marT="9144" marB="9144" anchor="ctr">
                    <a:solidFill>
                      <a:srgbClr val="FFFFFF"/>
                    </a:solidFill>
                  </a:tcPr>
                </a:tc>
                <a:tc>
                  <a:txBody>
                    <a:bodyPr wrap="square"/>
                    <a:lstStyle/>
                    <a:p>
                      <a:pPr algn="l"/>
                      <a:r>
                        <a:rPr sz="1200" b="0">
                          <a:solidFill>
                            <a:srgbClr val="114A7D"/>
                          </a:solidFill>
                          <a:latin typeface="Open Sans"/>
                        </a:rPr>
                        <a:t>La porte de l'immeuble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Identité</a:t>
                      </a:r>
                    </a:p>
                  </a:txBody>
                  <a:tcPr marL="64008" marR="64008" marT="9144" marB="9144" anchor="ctr">
                    <a:solidFill>
                      <a:srgbClr val="E6E9EE"/>
                    </a:solidFill>
                  </a:tcPr>
                </a:tc>
                <a:tc>
                  <a:txBody>
                    <a:bodyPr wrap="square"/>
                    <a:lstStyle/>
                    <a:p>
                      <a:pPr algn="l"/>
                      <a:r>
                        <a:rPr sz="1200" b="0">
                          <a:solidFill>
                            <a:srgbClr val="114A7D"/>
                          </a:solidFill>
                          <a:latin typeface="Open Sans"/>
                        </a:rPr>
                        <a:t>Une fois entré, qui peut lire ou écrire quoi ?</a:t>
                      </a:r>
                    </a:p>
                  </a:txBody>
                  <a:tcPr marL="64008" marR="64008" marT="9144" marB="9144" anchor="ctr">
                    <a:solidFill>
                      <a:srgbClr val="E6E9EE"/>
                    </a:solidFill>
                  </a:tcPr>
                </a:tc>
                <a:tc>
                  <a:txBody>
                    <a:bodyPr wrap="square"/>
                    <a:lstStyle/>
                    <a:p>
                      <a:pPr algn="l"/>
                      <a:r>
                        <a:rPr sz="1200" b="0">
                          <a:solidFill>
                            <a:srgbClr val="114A7D"/>
                          </a:solidFill>
                          <a:latin typeface="Open Sans"/>
                        </a:rPr>
                        <a:t>Supabase Auth + RLS par rôle</a:t>
                      </a:r>
                    </a:p>
                  </a:txBody>
                  <a:tcPr marL="64008" marR="64008" marT="9144" marB="9144" anchor="ctr">
                    <a:solidFill>
                      <a:srgbClr val="E6E9EE"/>
                    </a:solidFill>
                  </a:tcPr>
                </a:tc>
                <a:tc>
                  <a:txBody>
                    <a:bodyPr wrap="square"/>
                    <a:lstStyle/>
                    <a:p>
                      <a:pPr algn="l"/>
                      <a:r>
                        <a:rPr sz="1200" b="0">
                          <a:solidFill>
                            <a:srgbClr val="114A7D"/>
                          </a:solidFill>
                          <a:latin typeface="Open Sans"/>
                        </a:rPr>
                        <a:t>La clé de chaque bureau</a:t>
                      </a:r>
                    </a:p>
                  </a:txBody>
                  <a:tcPr marL="64008" marR="64008" marT="9144" marB="9144" anchor="ctr">
                    <a:solidFill>
                      <a:srgbClr val="E6E9EE"/>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C'est la couche identité (rôles) qui rend la supervision de METE réelle et auditable — un mot de passe partagé ne le permet pas. (spec §3)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la question du démonstrateur</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2200" b="1" i="0">
                <a:solidFill>
                  <a:srgbClr val="FFFFFF"/>
                </a:solidFill>
                <a:latin typeface="Open Sans"/>
              </a:rPr>
              <a:t>Le démonstrateur répond à une seule question nationale</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6 / 28</a:t>
            </a:r>
          </a:p>
        </p:txBody>
      </p:sp>
      <p:sp>
        <p:nvSpPr>
          <p:cNvPr id="10" name="TextBox 9"/>
          <p:cNvSpPr txBox="1"/>
          <p:nvPr/>
        </p:nvSpPr>
        <p:spPr>
          <a:xfrm>
            <a:off x="365760" y="1554480"/>
            <a:ext cx="11460175" cy="1463040"/>
          </a:xfrm>
          <a:prstGeom prst="rect">
            <a:avLst/>
          </a:prstGeom>
          <a:noFill/>
        </p:spPr>
        <p:txBody>
          <a:bodyPr wrap="square" anchor="t" lIns="36576" rIns="36576" tIns="18288" bIns="18288">
            <a:spAutoFit/>
          </a:bodyPr>
          <a:lstStyle/>
          <a:p>
            <a:pPr algn="l">
              <a:lnSpc>
                <a:spcPct val="102000"/>
              </a:lnSpc>
            </a:pPr>
            <a:r>
              <a:rPr sz="4600" b="1" i="0">
                <a:solidFill>
                  <a:srgbClr val="003E51"/>
                </a:solidFill>
                <a:latin typeface="Open Sans"/>
              </a:rPr>
              <a:t>« Faisons-nous ce que nous avons promis ? »</a:t>
            </a:r>
          </a:p>
        </p:txBody>
      </p:sp>
      <p:sp>
        <p:nvSpPr>
          <p:cNvPr id="11" name="Rounded Rectangle 10"/>
          <p:cNvSpPr/>
          <p:nvPr/>
        </p:nvSpPr>
        <p:spPr>
          <a:xfrm>
            <a:off x="365760" y="34747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Les ministères saisissent</a:t>
            </a:r>
          </a:p>
        </p:txBody>
      </p:sp>
      <p:sp>
        <p:nvSpPr>
          <p:cNvPr id="12" name="Right Arrow 11"/>
          <p:cNvSpPr/>
          <p:nvPr/>
        </p:nvSpPr>
        <p:spPr>
          <a:xfrm>
            <a:off x="2933623" y="3630168"/>
            <a:ext cx="31089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3372535" y="34747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METE valide</a:t>
            </a:r>
          </a:p>
        </p:txBody>
      </p:sp>
      <p:sp>
        <p:nvSpPr>
          <p:cNvPr id="14" name="Right Arrow 13"/>
          <p:cNvSpPr/>
          <p:nvPr/>
        </p:nvSpPr>
        <p:spPr>
          <a:xfrm>
            <a:off x="5940398" y="3630168"/>
            <a:ext cx="31089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ounded Rectangle 14"/>
          <p:cNvSpPr/>
          <p:nvPr/>
        </p:nvSpPr>
        <p:spPr>
          <a:xfrm>
            <a:off x="6379310" y="34747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suivi contre les cibles NDC</a:t>
            </a:r>
          </a:p>
        </p:txBody>
      </p:sp>
      <p:sp>
        <p:nvSpPr>
          <p:cNvPr id="16" name="Right Arrow 15"/>
          <p:cNvSpPr/>
          <p:nvPr/>
        </p:nvSpPr>
        <p:spPr>
          <a:xfrm>
            <a:off x="8947173" y="3630168"/>
            <a:ext cx="31089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9386085" y="3474720"/>
            <a:ext cx="2439847" cy="47548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1200" b="1">
                <a:solidFill>
                  <a:srgbClr val="FFFFFF"/>
                </a:solidFill>
                <a:latin typeface="Open Sans"/>
              </a:rPr>
              <a:t>export vers CRT / BTR</a:t>
            </a:r>
          </a:p>
        </p:txBody>
      </p:sp>
      <p:sp>
        <p:nvSpPr>
          <p:cNvPr id="18" name="TextBox 17"/>
          <p:cNvSpPr txBox="1"/>
          <p:nvPr/>
        </p:nvSpPr>
        <p:spPr>
          <a:xfrm>
            <a:off x="365760" y="5559552"/>
            <a:ext cx="11460175" cy="566928"/>
          </a:xfrm>
          <a:prstGeom prst="rect">
            <a:avLst/>
          </a:prstGeom>
          <a:noFill/>
        </p:spPr>
        <p:txBody>
          <a:bodyPr wrap="square" anchor="t" lIns="36576" rIns="36576" tIns="18288" bIns="18288">
            <a:spAutoFit/>
          </a:bodyPr>
          <a:lstStyle/>
          <a:p>
            <a:pPr algn="l">
              <a:lnSpc>
                <a:spcPct val="102000"/>
              </a:lnSpc>
            </a:pPr>
            <a:r>
              <a:rPr sz="1100" b="0" i="1">
                <a:solidFill>
                  <a:srgbClr val="808CA2"/>
                </a:solidFill>
                <a:latin typeface="Open Sans"/>
              </a:rPr>
              <a:t>Démonstrateur construit par HEAT ; opérationnalisé par l'UNIDO à partir de juin 2026 (il s'appuie sur ce design, ne le refait pas).</a:t>
            </a:r>
          </a:p>
        </p:txBody>
      </p:sp>
      <p:sp>
        <p:nvSpPr>
          <p:cNvPr id="19" name="TextBox 18"/>
          <p:cNvSpPr txBox="1"/>
          <p:nvPr/>
        </p:nvSpPr>
        <p:spPr>
          <a:xfrm>
            <a:off x="365760" y="6126480"/>
            <a:ext cx="11460175" cy="274320"/>
          </a:xfrm>
          <a:prstGeom prst="rect">
            <a:avLst/>
          </a:prstGeom>
          <a:noFill/>
        </p:spPr>
        <p:txBody>
          <a:bodyPr wrap="square" anchor="t" lIns="36576" rIns="36576" tIns="18288" bIns="18288">
            <a:spAutoFit/>
          </a:bodyPr>
          <a:lstStyle/>
          <a:p>
            <a:pPr algn="l"/>
            <a:r>
              <a:rPr sz="1000" b="1" i="0">
                <a:solidFill>
                  <a:srgbClr val="00953C"/>
                </a:solidFill>
                <a:latin typeface="Open Sans"/>
              </a:rPr>
              <a:t>▶ DEMO : ouvrir la page d'accueil du tableau de bord ; montrer le bandeau-titre (la question), basculer FR/EN une fois.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les huit modules</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Huit modules, une seule chaîne : du modèle à la saisie, à la validation, à l'export</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7 / 28</a:t>
            </a:r>
          </a:p>
        </p:txBody>
      </p:sp>
      <p:graphicFrame>
        <p:nvGraphicFramePr>
          <p:cNvPr id="10" name="Table 9"/>
          <p:cNvGraphicFramePr>
            <a:graphicFrameLocks noGrp="1"/>
          </p:cNvGraphicFramePr>
          <p:nvPr/>
        </p:nvGraphicFramePr>
        <p:xfrm>
          <a:off x="365760" y="1280160"/>
          <a:ext cx="11460174" cy="3785616"/>
        </p:xfrm>
        <a:graphic>
          <a:graphicData uri="http://schemas.openxmlformats.org/drawingml/2006/table">
            <a:tbl>
              <a:tblPr>
                <a:tableStyleId>{5C22544A-7EE6-4342-B048-85BDC9FD1C3A}</a:tableStyleId>
              </a:tblPr>
              <a:tblGrid>
                <a:gridCol w="687610"/>
                <a:gridCol w="2979645"/>
                <a:gridCol w="7792919"/>
              </a:tblGrid>
              <a:tr h="420624">
                <a:tc>
                  <a:txBody>
                    <a:bodyPr wrap="square"/>
                    <a:lstStyle/>
                    <a:p>
                      <a:pPr algn="l"/>
                      <a:r>
                        <a:rPr sz="1100" b="1">
                          <a:solidFill>
                            <a:srgbClr val="FFFFFF"/>
                          </a:solidFill>
                          <a:latin typeface="Open Sans"/>
                        </a:rPr>
                        <a:t>#</a:t>
                      </a:r>
                    </a:p>
                  </a:txBody>
                  <a:tcPr marL="64008" marR="64008" marT="9144" marB="9144" anchor="ctr">
                    <a:solidFill>
                      <a:srgbClr val="003E51"/>
                    </a:solidFill>
                  </a:tcPr>
                </a:tc>
                <a:tc>
                  <a:txBody>
                    <a:bodyPr wrap="square"/>
                    <a:lstStyle/>
                    <a:p>
                      <a:pPr algn="l"/>
                      <a:r>
                        <a:rPr sz="1100" b="1">
                          <a:solidFill>
                            <a:srgbClr val="FFFFFF"/>
                          </a:solidFill>
                          <a:latin typeface="Open Sans"/>
                        </a:rPr>
                        <a:t>Module</a:t>
                      </a:r>
                    </a:p>
                  </a:txBody>
                  <a:tcPr marL="64008" marR="64008" marT="9144" marB="9144" anchor="ctr">
                    <a:solidFill>
                      <a:srgbClr val="003E51"/>
                    </a:solidFill>
                  </a:tcPr>
                </a:tc>
                <a:tc>
                  <a:txBody>
                    <a:bodyPr wrap="square"/>
                    <a:lstStyle/>
                    <a:p>
                      <a:pPr algn="l"/>
                      <a:r>
                        <a:rPr sz="1100" b="1">
                          <a:solidFill>
                            <a:srgbClr val="FFFFFF"/>
                          </a:solidFill>
                          <a:latin typeface="Open Sans"/>
                        </a:rPr>
                        <a:t>Ce qu'il fait</a:t>
                      </a:r>
                    </a:p>
                  </a:txBody>
                  <a:tcPr marL="64008" marR="64008" marT="9144" marB="9144" anchor="ctr">
                    <a:solidFill>
                      <a:srgbClr val="003E51"/>
                    </a:solidFill>
                  </a:tcPr>
                </a:tc>
              </a:tr>
              <a:tr h="420624">
                <a:tc>
                  <a:txBody>
                    <a:bodyPr wrap="square"/>
                    <a:lstStyle/>
                    <a:p>
                      <a:pPr algn="l"/>
                      <a:r>
                        <a:rPr sz="1100" b="0">
                          <a:solidFill>
                            <a:srgbClr val="114A7D"/>
                          </a:solidFill>
                          <a:latin typeface="Open Sans"/>
                        </a:rPr>
                        <a:t>1</a:t>
                      </a:r>
                    </a:p>
                  </a:txBody>
                  <a:tcPr marL="64008" marR="64008" marT="9144" marB="9144" anchor="ctr">
                    <a:solidFill>
                      <a:srgbClr val="FFFFFF"/>
                    </a:solidFill>
                  </a:tcPr>
                </a:tc>
                <a:tc>
                  <a:txBody>
                    <a:bodyPr wrap="square"/>
                    <a:lstStyle/>
                    <a:p>
                      <a:pPr algn="l"/>
                      <a:r>
                        <a:rPr sz="1100" b="0">
                          <a:solidFill>
                            <a:srgbClr val="114A7D"/>
                          </a:solidFill>
                          <a:latin typeface="Open Sans"/>
                        </a:rPr>
                        <a:t>Vue d'ensemble</a:t>
                      </a:r>
                    </a:p>
                  </a:txBody>
                  <a:tcPr marL="64008" marR="64008" marT="9144" marB="9144" anchor="ctr">
                    <a:solidFill>
                      <a:srgbClr val="FFFFFF"/>
                    </a:solidFill>
                  </a:tcPr>
                </a:tc>
                <a:tc>
                  <a:txBody>
                    <a:bodyPr wrap="square"/>
                    <a:lstStyle/>
                    <a:p>
                      <a:pPr algn="l"/>
                      <a:r>
                        <a:rPr sz="1100" b="0">
                          <a:solidFill>
                            <a:srgbClr val="114A7D"/>
                          </a:solidFill>
                          <a:latin typeface="Open Sans"/>
                        </a:rPr>
                        <a:t>KPI de santé MRV ; cibles BAU/UNCON/CON × 2030/2035 (Δ vs cible) ; trajectoire + émissions par secteur</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2</a:t>
                      </a:r>
                    </a:p>
                  </a:txBody>
                  <a:tcPr marL="64008" marR="64008" marT="9144" marB="9144" anchor="ctr">
                    <a:solidFill>
                      <a:srgbClr val="E6E9EE"/>
                    </a:solidFill>
                  </a:tcPr>
                </a:tc>
                <a:tc>
                  <a:txBody>
                    <a:bodyPr wrap="square"/>
                    <a:lstStyle/>
                    <a:p>
                      <a:pPr algn="l"/>
                      <a:r>
                        <a:rPr sz="1100" b="0">
                          <a:solidFill>
                            <a:srgbClr val="114A7D"/>
                          </a:solidFill>
                          <a:latin typeface="Open Sans"/>
                        </a:rPr>
                        <a:t>Modules sectoriels</a:t>
                      </a:r>
                    </a:p>
                  </a:txBody>
                  <a:tcPr marL="64008" marR="64008" marT="9144" marB="9144" anchor="ctr">
                    <a:solidFill>
                      <a:srgbClr val="E6E9EE"/>
                    </a:solidFill>
                  </a:tcPr>
                </a:tc>
                <a:tc>
                  <a:txBody>
                    <a:bodyPr wrap="square"/>
                    <a:lstStyle/>
                    <a:p>
                      <a:pPr algn="l"/>
                      <a:r>
                        <a:rPr sz="1100" b="0">
                          <a:solidFill>
                            <a:srgbClr val="114A7D"/>
                          </a:solidFill>
                          <a:latin typeface="Open Sans"/>
                        </a:rPr>
                        <a:t>Indicateurs Processus / Résultat / Impact par secteur ; dernière valeur validée vs cible</a:t>
                      </a:r>
                    </a:p>
                  </a:txBody>
                  <a:tcPr marL="64008" marR="64008" marT="9144" marB="9144" anchor="ctr">
                    <a:solidFill>
                      <a:srgbClr val="E6E9EE"/>
                    </a:solidFill>
                  </a:tcPr>
                </a:tc>
              </a:tr>
              <a:tr h="420624">
                <a:tc>
                  <a:txBody>
                    <a:bodyPr wrap="square"/>
                    <a:lstStyle/>
                    <a:p>
                      <a:pPr algn="l"/>
                      <a:r>
                        <a:rPr sz="1100" b="0">
                          <a:solidFill>
                            <a:srgbClr val="114A7D"/>
                          </a:solidFill>
                          <a:latin typeface="Open Sans"/>
                        </a:rPr>
                        <a:t>3</a:t>
                      </a:r>
                    </a:p>
                  </a:txBody>
                  <a:tcPr marL="64008" marR="64008" marT="9144" marB="9144" anchor="ctr">
                    <a:solidFill>
                      <a:srgbClr val="FFFFFF"/>
                    </a:solidFill>
                  </a:tcPr>
                </a:tc>
                <a:tc>
                  <a:txBody>
                    <a:bodyPr wrap="square"/>
                    <a:lstStyle/>
                    <a:p>
                      <a:pPr algn="l"/>
                      <a:r>
                        <a:rPr sz="1100" b="0">
                          <a:solidFill>
                            <a:srgbClr val="114A7D"/>
                          </a:solidFill>
                          <a:latin typeface="Open Sans"/>
                        </a:rPr>
                        <a:t>Saisie ministère [éditeur]</a:t>
                      </a:r>
                    </a:p>
                  </a:txBody>
                  <a:tcPr marL="64008" marR="64008" marT="9144" marB="9144" anchor="ctr">
                    <a:solidFill>
                      <a:srgbClr val="FFFFFF"/>
                    </a:solidFill>
                  </a:tcPr>
                </a:tc>
                <a:tc>
                  <a:txBody>
                    <a:bodyPr wrap="square"/>
                    <a:lstStyle/>
                    <a:p>
                      <a:pPr algn="l"/>
                      <a:r>
                        <a:rPr sz="1100" b="0">
                          <a:solidFill>
                            <a:srgbClr val="114A7D"/>
                          </a:solidFill>
                          <a:latin typeface="Open Sans"/>
                        </a:rPr>
                        <a:t>Formulaires par période (brouillon → soumettre) ; commentaires de rejet de METE</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4</a:t>
                      </a:r>
                    </a:p>
                  </a:txBody>
                  <a:tcPr marL="64008" marR="64008" marT="9144" marB="9144" anchor="ctr">
                    <a:solidFill>
                      <a:srgbClr val="E6E9EE"/>
                    </a:solidFill>
                  </a:tcPr>
                </a:tc>
                <a:tc>
                  <a:txBody>
                    <a:bodyPr wrap="square"/>
                    <a:lstStyle/>
                    <a:p>
                      <a:pPr algn="l"/>
                      <a:r>
                        <a:rPr sz="1100" b="0">
                          <a:solidFill>
                            <a:srgbClr val="114A7D"/>
                          </a:solidFill>
                          <a:latin typeface="Open Sans"/>
                        </a:rPr>
                        <a:t>Validation METE [valideur]</a:t>
                      </a:r>
                    </a:p>
                  </a:txBody>
                  <a:tcPr marL="64008" marR="64008" marT="9144" marB="9144" anchor="ctr">
                    <a:solidFill>
                      <a:srgbClr val="E6E9EE"/>
                    </a:solidFill>
                  </a:tcPr>
                </a:tc>
                <a:tc>
                  <a:txBody>
                    <a:bodyPr wrap="square"/>
                    <a:lstStyle/>
                    <a:p>
                      <a:pPr algn="l"/>
                      <a:r>
                        <a:rPr sz="1100" b="0">
                          <a:solidFill>
                            <a:srgbClr val="114A7D"/>
                          </a:solidFill>
                          <a:latin typeface="Open Sans"/>
                        </a:rPr>
                        <a:t>File transversale (approuver / rejeter + commentaire) ; ouverture/clôture de période ; journal d'audit</a:t>
                      </a:r>
                    </a:p>
                  </a:txBody>
                  <a:tcPr marL="64008" marR="64008" marT="9144" marB="9144" anchor="ctr">
                    <a:solidFill>
                      <a:srgbClr val="E6E9EE"/>
                    </a:solidFill>
                  </a:tcPr>
                </a:tc>
              </a:tr>
              <a:tr h="420624">
                <a:tc>
                  <a:txBody>
                    <a:bodyPr wrap="square"/>
                    <a:lstStyle/>
                    <a:p>
                      <a:pPr algn="l"/>
                      <a:r>
                        <a:rPr sz="1100" b="0">
                          <a:solidFill>
                            <a:srgbClr val="114A7D"/>
                          </a:solidFill>
                          <a:latin typeface="Open Sans"/>
                        </a:rPr>
                        <a:t>5</a:t>
                      </a:r>
                    </a:p>
                  </a:txBody>
                  <a:tcPr marL="64008" marR="64008" marT="9144" marB="9144" anchor="ctr">
                    <a:solidFill>
                      <a:srgbClr val="FFFFFF"/>
                    </a:solidFill>
                  </a:tcPr>
                </a:tc>
                <a:tc>
                  <a:txBody>
                    <a:bodyPr wrap="square"/>
                    <a:lstStyle/>
                    <a:p>
                      <a:pPr algn="l"/>
                      <a:r>
                        <a:rPr sz="1100" b="0">
                          <a:solidFill>
                            <a:srgbClr val="114A7D"/>
                          </a:solidFill>
                          <a:latin typeface="Open Sans"/>
                        </a:rPr>
                        <a:t>Mesures</a:t>
                      </a:r>
                    </a:p>
                  </a:txBody>
                  <a:tcPr marL="64008" marR="64008" marT="9144" marB="9144" anchor="ctr">
                    <a:solidFill>
                      <a:srgbClr val="FFFFFF"/>
                    </a:solidFill>
                  </a:tcPr>
                </a:tc>
                <a:tc>
                  <a:txBody>
                    <a:bodyPr wrap="square"/>
                    <a:lstStyle/>
                    <a:p>
                      <a:pPr algn="l"/>
                      <a:r>
                        <a:rPr sz="1100" b="0">
                          <a:solidFill>
                            <a:srgbClr val="114A7D"/>
                          </a:solidFill>
                          <a:latin typeface="Open Sans"/>
                        </a:rPr>
                        <a:t>203 mesures (16,29 Md USD CIT) ; statut de mise en œuvre éditable + barre de progrès</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6</a:t>
                      </a:r>
                    </a:p>
                  </a:txBody>
                  <a:tcPr marL="64008" marR="64008" marT="9144" marB="9144" anchor="ctr">
                    <a:solidFill>
                      <a:srgbClr val="E6E9EE"/>
                    </a:solidFill>
                  </a:tcPr>
                </a:tc>
                <a:tc>
                  <a:txBody>
                    <a:bodyPr wrap="square"/>
                    <a:lstStyle/>
                    <a:p>
                      <a:pPr algn="l"/>
                      <a:r>
                        <a:rPr sz="1100" b="0">
                          <a:solidFill>
                            <a:srgbClr val="114A7D"/>
                          </a:solidFill>
                          <a:latin typeface="Open Sans"/>
                        </a:rPr>
                        <a:t>Institutions</a:t>
                      </a:r>
                    </a:p>
                  </a:txBody>
                  <a:tcPr marL="64008" marR="64008" marT="9144" marB="9144" anchor="ctr">
                    <a:solidFill>
                      <a:srgbClr val="E6E9EE"/>
                    </a:solidFill>
                  </a:tcPr>
                </a:tc>
                <a:tc>
                  <a:txBody>
                    <a:bodyPr wrap="square"/>
                    <a:lstStyle/>
                    <a:p>
                      <a:pPr algn="l"/>
                      <a:r>
                        <a:rPr sz="1100" b="0">
                          <a:solidFill>
                            <a:srgbClr val="114A7D"/>
                          </a:solidFill>
                          <a:latin typeface="Open Sans"/>
                        </a:rPr>
                        <a:t>Matrice de responsabilité (11 institutions) + flux de données en 5 étapes</a:t>
                      </a:r>
                    </a:p>
                  </a:txBody>
                  <a:tcPr marL="64008" marR="64008" marT="9144" marB="9144" anchor="ctr">
                    <a:solidFill>
                      <a:srgbClr val="E6E9EE"/>
                    </a:solidFill>
                  </a:tcPr>
                </a:tc>
              </a:tr>
              <a:tr h="420624">
                <a:tc>
                  <a:txBody>
                    <a:bodyPr wrap="square"/>
                    <a:lstStyle/>
                    <a:p>
                      <a:pPr algn="l"/>
                      <a:r>
                        <a:rPr sz="1100" b="0">
                          <a:solidFill>
                            <a:srgbClr val="114A7D"/>
                          </a:solidFill>
                          <a:latin typeface="Open Sans"/>
                        </a:rPr>
                        <a:t>7</a:t>
                      </a:r>
                    </a:p>
                  </a:txBody>
                  <a:tcPr marL="64008" marR="64008" marT="9144" marB="9144" anchor="ctr">
                    <a:solidFill>
                      <a:srgbClr val="FFFFFF"/>
                    </a:solidFill>
                  </a:tcPr>
                </a:tc>
                <a:tc>
                  <a:txBody>
                    <a:bodyPr wrap="square"/>
                    <a:lstStyle/>
                    <a:p>
                      <a:pPr algn="l"/>
                      <a:r>
                        <a:rPr sz="1100" b="0">
                          <a:solidFill>
                            <a:srgbClr val="114A7D"/>
                          </a:solidFill>
                          <a:latin typeface="Open Sans"/>
                        </a:rPr>
                        <a:t>Financement &amp; appui</a:t>
                      </a:r>
                    </a:p>
                  </a:txBody>
                  <a:tcPr marL="64008" marR="64008" marT="9144" marB="9144" anchor="ctr">
                    <a:solidFill>
                      <a:srgbClr val="FFFFFF"/>
                    </a:solidFill>
                  </a:tcPr>
                </a:tc>
                <a:tc>
                  <a:txBody>
                    <a:bodyPr wrap="square"/>
                    <a:lstStyle/>
                    <a:p>
                      <a:pPr algn="l"/>
                      <a:r>
                        <a:rPr sz="1100" b="0">
                          <a:solidFill>
                            <a:srgbClr val="114A7D"/>
                          </a:solidFill>
                          <a:latin typeface="Open Sans"/>
                        </a:rPr>
                        <a:t>Enveloppe MRV indicative 23,1 M USD (7 composantes) + principes TACCC</a:t>
                      </a:r>
                    </a:p>
                  </a:txBody>
                  <a:tcPr marL="64008" marR="64008" marT="9144" marB="9144" anchor="ctr">
                    <a:solidFill>
                      <a:srgbClr val="FFFFFF"/>
                    </a:solidFill>
                  </a:tcPr>
                </a:tc>
              </a:tr>
              <a:tr h="420624">
                <a:tc>
                  <a:txBody>
                    <a:bodyPr wrap="square"/>
                    <a:lstStyle/>
                    <a:p>
                      <a:pPr algn="l"/>
                      <a:r>
                        <a:rPr sz="1100" b="0">
                          <a:solidFill>
                            <a:srgbClr val="114A7D"/>
                          </a:solidFill>
                          <a:latin typeface="Open Sans"/>
                        </a:rPr>
                        <a:t>8</a:t>
                      </a:r>
                    </a:p>
                  </a:txBody>
                  <a:tcPr marL="64008" marR="64008" marT="9144" marB="9144" anchor="ctr">
                    <a:solidFill>
                      <a:srgbClr val="E6E9EE"/>
                    </a:solidFill>
                  </a:tcPr>
                </a:tc>
                <a:tc>
                  <a:txBody>
                    <a:bodyPr wrap="square"/>
                    <a:lstStyle/>
                    <a:p>
                      <a:pPr algn="l"/>
                      <a:r>
                        <a:rPr sz="1100" b="0">
                          <a:solidFill>
                            <a:srgbClr val="114A7D"/>
                          </a:solidFill>
                          <a:latin typeface="Open Sans"/>
                        </a:rPr>
                        <a:t>Export CRT → BTR</a:t>
                      </a:r>
                    </a:p>
                  </a:txBody>
                  <a:tcPr marL="64008" marR="64008" marT="9144" marB="9144" anchor="ctr">
                    <a:solidFill>
                      <a:srgbClr val="E6E9EE"/>
                    </a:solidFill>
                  </a:tcPr>
                </a:tc>
                <a:tc>
                  <a:txBody>
                    <a:bodyPr wrap="square"/>
                    <a:lstStyle/>
                    <a:p>
                      <a:pPr algn="l"/>
                      <a:r>
                        <a:rPr sz="1100" b="0">
                          <a:solidFill>
                            <a:srgbClr val="114A7D"/>
                          </a:solidFill>
                          <a:latin typeface="Open Sans"/>
                        </a:rPr>
                        <a:t>Tableaux CRT 1–5 ; export CSV + JSON ; chaque cellule traçable</a:t>
                      </a:r>
                    </a:p>
                  </a:txBody>
                  <a:tcPr marL="64008" marR="64008" marT="9144" marB="9144" anchor="ctr">
                    <a:solidFill>
                      <a:srgbClr val="E6E9EE"/>
                    </a:solidFill>
                  </a:tcPr>
                </a:tc>
              </a:tr>
            </a:tbl>
          </a:graphicData>
        </a:graphic>
      </p:graphicFrame>
      <p:sp>
        <p:nvSpPr>
          <p:cNvPr id="11" name="TextBox 10"/>
          <p:cNvSpPr txBox="1"/>
          <p:nvPr/>
        </p:nvSpPr>
        <p:spPr>
          <a:xfrm>
            <a:off x="365760" y="5888736"/>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Le démonstrateur câble 30 indicateurs du cadre complet de ~75 (15 processus · 10 résultat · 5 impact) — un sous-ensemble représentatif, de bout en bout. Les 203 mesures du module 5 sont les sous-mesures de mise en œuvre (16_Measures) — plus fines que les ~108 mesures-cadres de la CDN (5 secteurs, vues au Jour 1) ; même CDN, deux niveaux de détail.</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le module 1 lit le modèle</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La Vue d'ensemble lit directement le modèle v119 — les chiffres ne sont jamais inventés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8 / 28</a:t>
            </a:r>
          </a:p>
        </p:txBody>
      </p:sp>
      <p:graphicFrame>
        <p:nvGraphicFramePr>
          <p:cNvPr id="10" name="Table 9"/>
          <p:cNvGraphicFramePr>
            <a:graphicFrameLocks noGrp="1"/>
          </p:cNvGraphicFramePr>
          <p:nvPr/>
        </p:nvGraphicFramePr>
        <p:xfrm>
          <a:off x="365760" y="1280160"/>
          <a:ext cx="11460173" cy="3364992"/>
        </p:xfrm>
        <a:graphic>
          <a:graphicData uri="http://schemas.openxmlformats.org/drawingml/2006/table">
            <a:tbl>
              <a:tblPr>
                <a:tableStyleId>{5C22544A-7EE6-4342-B048-85BDC9FD1C3A}</a:tableStyleId>
              </a:tblPr>
              <a:tblGrid>
                <a:gridCol w="2979645"/>
                <a:gridCol w="1604424"/>
                <a:gridCol w="1604424"/>
                <a:gridCol w="1375221"/>
                <a:gridCol w="3896459"/>
              </a:tblGrid>
              <a:tr h="420624">
                <a:tc>
                  <a:txBody>
                    <a:bodyPr wrap="square"/>
                    <a:lstStyle/>
                    <a:p>
                      <a:pPr algn="l"/>
                      <a:r>
                        <a:rPr sz="1200" b="1">
                          <a:solidFill>
                            <a:srgbClr val="FFFFFF"/>
                          </a:solidFill>
                          <a:latin typeface="Open Sans"/>
                        </a:rPr>
                        <a:t>Année · Scénario</a:t>
                      </a:r>
                    </a:p>
                  </a:txBody>
                  <a:tcPr marL="64008" marR="64008" marT="9144" marB="9144" anchor="ctr">
                    <a:solidFill>
                      <a:srgbClr val="003E51"/>
                    </a:solidFill>
                  </a:tcPr>
                </a:tc>
                <a:tc>
                  <a:txBody>
                    <a:bodyPr wrap="square"/>
                    <a:lstStyle/>
                    <a:p>
                      <a:pPr algn="r"/>
                      <a:r>
                        <a:rPr sz="1200" b="1">
                          <a:solidFill>
                            <a:srgbClr val="FFFFFF"/>
                          </a:solidFill>
                          <a:latin typeface="Open Sans"/>
                        </a:rPr>
                        <a:t>Calc (G)</a:t>
                      </a:r>
                    </a:p>
                  </a:txBody>
                  <a:tcPr marL="64008" marR="64008" marT="9144" marB="9144" anchor="ctr">
                    <a:solidFill>
                      <a:srgbClr val="003E51"/>
                    </a:solidFill>
                  </a:tcPr>
                </a:tc>
                <a:tc>
                  <a:txBody>
                    <a:bodyPr wrap="square"/>
                    <a:lstStyle/>
                    <a:p>
                      <a:pPr algn="r"/>
                      <a:r>
                        <a:rPr sz="1200" b="1">
                          <a:solidFill>
                            <a:srgbClr val="FFFFFF"/>
                          </a:solidFill>
                          <a:latin typeface="Open Sans"/>
                        </a:rPr>
                        <a:t>Cible (H)</a:t>
                      </a:r>
                    </a:p>
                  </a:txBody>
                  <a:tcPr marL="64008" marR="64008" marT="9144" marB="9144" anchor="ctr">
                    <a:solidFill>
                      <a:srgbClr val="003E51"/>
                    </a:solidFill>
                  </a:tcPr>
                </a:tc>
                <a:tc>
                  <a:txBody>
                    <a:bodyPr wrap="square"/>
                    <a:lstStyle/>
                    <a:p>
                      <a:pPr algn="r"/>
                      <a:r>
                        <a:rPr sz="1200" b="1">
                          <a:solidFill>
                            <a:srgbClr val="FFFFFF"/>
                          </a:solidFill>
                          <a:latin typeface="Open Sans"/>
                        </a:rPr>
                        <a:t>Δ Mt (I)</a:t>
                      </a:r>
                    </a:p>
                  </a:txBody>
                  <a:tcPr marL="64008" marR="64008" marT="9144" marB="9144" anchor="ctr">
                    <a:solidFill>
                      <a:srgbClr val="003E51"/>
                    </a:solidFill>
                  </a:tcPr>
                </a:tc>
                <a:tc>
                  <a:txBody>
                    <a:bodyPr wrap="square"/>
                    <a:lstStyle/>
                    <a:p>
                      <a:pPr algn="l"/>
                      <a:r>
                        <a:rPr sz="1200" b="1">
                          <a:solidFill>
                            <a:srgbClr val="FFFFFF"/>
                          </a:solidFill>
                          <a:latin typeface="Open Sans"/>
                        </a:rPr>
                        <a:t>Statut</a:t>
                      </a:r>
                    </a:p>
                  </a:txBody>
                  <a:tcPr marL="64008" marR="64008" marT="9144" marB="9144" anchor="ctr">
                    <a:solidFill>
                      <a:srgbClr val="003E51"/>
                    </a:solidFill>
                  </a:tcPr>
                </a:tc>
              </a:tr>
              <a:tr h="420624">
                <a:tc>
                  <a:txBody>
                    <a:bodyPr wrap="square"/>
                    <a:lstStyle/>
                    <a:p>
                      <a:pPr algn="l"/>
                      <a:r>
                        <a:rPr sz="1200" b="0">
                          <a:solidFill>
                            <a:srgbClr val="114A7D"/>
                          </a:solidFill>
                          <a:latin typeface="Open Sans"/>
                        </a:rPr>
                        <a:t>2030 BAU</a:t>
                      </a:r>
                    </a:p>
                  </a:txBody>
                  <a:tcPr marL="64008" marR="64008" marT="9144" marB="9144" anchor="ctr">
                    <a:solidFill>
                      <a:srgbClr val="FFFFFF"/>
                    </a:solidFill>
                  </a:tcPr>
                </a:tc>
                <a:tc>
                  <a:txBody>
                    <a:bodyPr wrap="square"/>
                    <a:lstStyle/>
                    <a:p>
                      <a:pPr algn="r"/>
                      <a:r>
                        <a:rPr sz="1200" b="0">
                          <a:solidFill>
                            <a:srgbClr val="114A7D"/>
                          </a:solidFill>
                          <a:latin typeface="Open Sans"/>
                        </a:rPr>
                        <a:t>30,77</a:t>
                      </a:r>
                    </a:p>
                  </a:txBody>
                  <a:tcPr marL="64008" marR="64008" marT="9144" marB="9144" anchor="ctr">
                    <a:solidFill>
                      <a:srgbClr val="FFFFFF"/>
                    </a:solidFill>
                  </a:tcPr>
                </a:tc>
                <a:tc>
                  <a:txBody>
                    <a:bodyPr wrap="square"/>
                    <a:lstStyle/>
                    <a:p>
                      <a:pPr algn="r"/>
                      <a:r>
                        <a:rPr sz="1200" b="0">
                          <a:solidFill>
                            <a:srgbClr val="114A7D"/>
                          </a:solidFill>
                          <a:latin typeface="Open Sans"/>
                        </a:rPr>
                        <a:t>30,42</a:t>
                      </a:r>
                    </a:p>
                  </a:txBody>
                  <a:tcPr marL="64008" marR="64008" marT="9144" marB="9144" anchor="ctr">
                    <a:solidFill>
                      <a:srgbClr val="FFFFFF"/>
                    </a:solidFill>
                  </a:tcPr>
                </a:tc>
                <a:tc>
                  <a:txBody>
                    <a:bodyPr wrap="square"/>
                    <a:lstStyle/>
                    <a:p>
                      <a:pPr algn="r"/>
                      <a:r>
                        <a:rPr sz="1200" b="0">
                          <a:solidFill>
                            <a:srgbClr val="114A7D"/>
                          </a:solidFill>
                          <a:latin typeface="Open Sans"/>
                        </a:rPr>
                        <a:t>+0,35</a:t>
                      </a:r>
                    </a:p>
                  </a:txBody>
                  <a:tcPr marL="64008" marR="64008" marT="9144" marB="9144" anchor="ctr">
                    <a:solidFill>
                      <a:srgbClr val="FFFFFF"/>
                    </a:solidFill>
                  </a:tcPr>
                </a:tc>
                <a:tc>
                  <a:txBody>
                    <a:bodyPr wrap="square"/>
                    <a:lstStyle/>
                    <a:p>
                      <a:pPr algn="l"/>
                      <a:r>
                        <a:rPr sz="1200" b="0">
                          <a:solidFill>
                            <a:srgbClr val="114A7D"/>
                          </a:solidFill>
                          <a:latin typeface="Open Sans"/>
                        </a:rPr>
                        <a:t>⚠ au-dessus de la référence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2030 UNCON</a:t>
                      </a:r>
                    </a:p>
                  </a:txBody>
                  <a:tcPr marL="64008" marR="64008" marT="9144" marB="9144" anchor="ctr">
                    <a:solidFill>
                      <a:srgbClr val="E6E9EE"/>
                    </a:solidFill>
                  </a:tcPr>
                </a:tc>
                <a:tc>
                  <a:txBody>
                    <a:bodyPr wrap="square"/>
                    <a:lstStyle/>
                    <a:p>
                      <a:pPr algn="r"/>
                      <a:r>
                        <a:rPr sz="1200" b="0">
                          <a:solidFill>
                            <a:srgbClr val="114A7D"/>
                          </a:solidFill>
                          <a:latin typeface="Open Sans"/>
                        </a:rPr>
                        <a:t>26,58</a:t>
                      </a:r>
                    </a:p>
                  </a:txBody>
                  <a:tcPr marL="64008" marR="64008" marT="9144" marB="9144" anchor="ctr">
                    <a:solidFill>
                      <a:srgbClr val="E6E9EE"/>
                    </a:solidFill>
                  </a:tcPr>
                </a:tc>
                <a:tc>
                  <a:txBody>
                    <a:bodyPr wrap="square"/>
                    <a:lstStyle/>
                    <a:p>
                      <a:pPr algn="r"/>
                      <a:r>
                        <a:rPr sz="1200" b="0">
                          <a:solidFill>
                            <a:srgbClr val="114A7D"/>
                          </a:solidFill>
                          <a:latin typeface="Open Sans"/>
                        </a:rPr>
                        <a:t>26,43</a:t>
                      </a:r>
                    </a:p>
                  </a:txBody>
                  <a:tcPr marL="64008" marR="64008" marT="9144" marB="9144" anchor="ctr">
                    <a:solidFill>
                      <a:srgbClr val="E6E9EE"/>
                    </a:solidFill>
                  </a:tcPr>
                </a:tc>
                <a:tc>
                  <a:txBody>
                    <a:bodyPr wrap="square"/>
                    <a:lstStyle/>
                    <a:p>
                      <a:pPr algn="r"/>
                      <a:r>
                        <a:rPr sz="1200" b="0">
                          <a:solidFill>
                            <a:srgbClr val="114A7D"/>
                          </a:solidFill>
                          <a:latin typeface="Open Sans"/>
                        </a:rPr>
                        <a:t>+0,15</a:t>
                      </a:r>
                    </a:p>
                  </a:txBody>
                  <a:tcPr marL="64008" marR="64008" marT="9144" marB="9144" anchor="ctr">
                    <a:solidFill>
                      <a:srgbClr val="E6E9EE"/>
                    </a:solidFill>
                  </a:tcPr>
                </a:tc>
                <a:tc>
                  <a:txBody>
                    <a:bodyPr wrap="square"/>
                    <a:lstStyle/>
                    <a:p>
                      <a:pPr algn="l"/>
                      <a:r>
                        <a:rPr sz="1200" b="0">
                          <a:solidFill>
                            <a:srgbClr val="114A7D"/>
                          </a:solidFill>
                          <a:latin typeface="Open Sans"/>
                        </a:rPr>
                        <a:t>⚠ au-dessus</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2030 CON</a:t>
                      </a:r>
                    </a:p>
                  </a:txBody>
                  <a:tcPr marL="64008" marR="64008" marT="9144" marB="9144" anchor="ctr">
                    <a:solidFill>
                      <a:srgbClr val="FFFFFF"/>
                    </a:solidFill>
                  </a:tcPr>
                </a:tc>
                <a:tc>
                  <a:txBody>
                    <a:bodyPr wrap="square"/>
                    <a:lstStyle/>
                    <a:p>
                      <a:pPr algn="r"/>
                      <a:r>
                        <a:rPr sz="1200" b="0">
                          <a:solidFill>
                            <a:srgbClr val="114A7D"/>
                          </a:solidFill>
                          <a:latin typeface="Open Sans"/>
                        </a:rPr>
                        <a:t>17,89</a:t>
                      </a:r>
                    </a:p>
                  </a:txBody>
                  <a:tcPr marL="64008" marR="64008" marT="9144" marB="9144" anchor="ctr">
                    <a:solidFill>
                      <a:srgbClr val="FFFFFF"/>
                    </a:solidFill>
                  </a:tcPr>
                </a:tc>
                <a:tc>
                  <a:txBody>
                    <a:bodyPr wrap="square"/>
                    <a:lstStyle/>
                    <a:p>
                      <a:pPr algn="r"/>
                      <a:r>
                        <a:rPr sz="1200" b="0">
                          <a:solidFill>
                            <a:srgbClr val="114A7D"/>
                          </a:solidFill>
                          <a:latin typeface="Open Sans"/>
                        </a:rPr>
                        <a:t>18,43</a:t>
                      </a:r>
                    </a:p>
                  </a:txBody>
                  <a:tcPr marL="64008" marR="64008" marT="9144" marB="9144" anchor="ctr">
                    <a:solidFill>
                      <a:srgbClr val="FFFFFF"/>
                    </a:solidFill>
                  </a:tcPr>
                </a:tc>
                <a:tc>
                  <a:txBody>
                    <a:bodyPr wrap="square"/>
                    <a:lstStyle/>
                    <a:p>
                      <a:pPr algn="r"/>
                      <a:r>
                        <a:rPr sz="1200" b="0">
                          <a:solidFill>
                            <a:srgbClr val="114A7D"/>
                          </a:solidFill>
                          <a:latin typeface="Open Sans"/>
                        </a:rPr>
                        <a:t>−0,54</a:t>
                      </a:r>
                    </a:p>
                  </a:txBody>
                  <a:tcPr marL="64008" marR="64008" marT="9144" marB="9144" anchor="ctr">
                    <a:solidFill>
                      <a:srgbClr val="FFFFFF"/>
                    </a:solidFill>
                  </a:tcPr>
                </a:tc>
                <a:tc>
                  <a:txBody>
                    <a:bodyPr wrap="square"/>
                    <a:lstStyle/>
                    <a:p>
                      <a:pPr algn="l"/>
                      <a:r>
                        <a:rPr sz="1200" b="0">
                          <a:solidFill>
                            <a:srgbClr val="114A7D"/>
                          </a:solidFill>
                          <a:latin typeface="Open Sans"/>
                        </a:rPr>
                        <a:t>✓ sous la cible</a:t>
                      </a:r>
                    </a:p>
                  </a:txBody>
                  <a:tcPr marL="64008" marR="64008" marT="9144" marB="9144" anchor="ctr">
                    <a:solidFill>
                      <a:srgbClr val="FFFFFF"/>
                    </a:solidFill>
                  </a:tcPr>
                </a:tc>
              </a:tr>
              <a:tr h="420624">
                <a:tc>
                  <a:txBody>
                    <a:bodyPr wrap="square"/>
                    <a:lstStyle/>
                    <a:p>
                      <a:pPr algn="l"/>
                      <a:r>
                        <a:rPr sz="1200" b="0">
                          <a:solidFill>
                            <a:srgbClr val="114A7D"/>
                          </a:solidFill>
                          <a:latin typeface="Open Sans"/>
                        </a:rPr>
                        <a:t>2035 BAU</a:t>
                      </a:r>
                    </a:p>
                  </a:txBody>
                  <a:tcPr marL="64008" marR="64008" marT="9144" marB="9144" anchor="ctr">
                    <a:solidFill>
                      <a:srgbClr val="E6E9EE"/>
                    </a:solidFill>
                  </a:tcPr>
                </a:tc>
                <a:tc>
                  <a:txBody>
                    <a:bodyPr wrap="square"/>
                    <a:lstStyle/>
                    <a:p>
                      <a:pPr algn="r"/>
                      <a:r>
                        <a:rPr sz="1200" b="0">
                          <a:solidFill>
                            <a:srgbClr val="114A7D"/>
                          </a:solidFill>
                          <a:latin typeface="Open Sans"/>
                        </a:rPr>
                        <a:t>32,12</a:t>
                      </a:r>
                    </a:p>
                  </a:txBody>
                  <a:tcPr marL="64008" marR="64008" marT="9144" marB="9144" anchor="ctr">
                    <a:solidFill>
                      <a:srgbClr val="E6E9EE"/>
                    </a:solidFill>
                  </a:tcPr>
                </a:tc>
                <a:tc>
                  <a:txBody>
                    <a:bodyPr wrap="square"/>
                    <a:lstStyle/>
                    <a:p>
                      <a:pPr algn="r"/>
                      <a:r>
                        <a:rPr sz="1200" b="0">
                          <a:solidFill>
                            <a:srgbClr val="114A7D"/>
                          </a:solidFill>
                          <a:latin typeface="Open Sans"/>
                        </a:rPr>
                        <a:t>31,68</a:t>
                      </a:r>
                    </a:p>
                  </a:txBody>
                  <a:tcPr marL="64008" marR="64008" marT="9144" marB="9144" anchor="ctr">
                    <a:solidFill>
                      <a:srgbClr val="E6E9EE"/>
                    </a:solidFill>
                  </a:tcPr>
                </a:tc>
                <a:tc>
                  <a:txBody>
                    <a:bodyPr wrap="square"/>
                    <a:lstStyle/>
                    <a:p>
                      <a:pPr algn="r"/>
                      <a:r>
                        <a:rPr sz="1200" b="0">
                          <a:solidFill>
                            <a:srgbClr val="114A7D"/>
                          </a:solidFill>
                          <a:latin typeface="Open Sans"/>
                        </a:rPr>
                        <a:t>+0,44</a:t>
                      </a:r>
                    </a:p>
                  </a:txBody>
                  <a:tcPr marL="64008" marR="64008" marT="9144" marB="9144" anchor="ctr">
                    <a:solidFill>
                      <a:srgbClr val="E6E9EE"/>
                    </a:solidFill>
                  </a:tcPr>
                </a:tc>
                <a:tc>
                  <a:txBody>
                    <a:bodyPr wrap="square"/>
                    <a:lstStyle/>
                    <a:p>
                      <a:pPr algn="l"/>
                      <a:r>
                        <a:rPr sz="1200" b="0">
                          <a:solidFill>
                            <a:srgbClr val="114A7D"/>
                          </a:solidFill>
                          <a:latin typeface="Open Sans"/>
                        </a:rPr>
                        <a:t>⚠ au-dessus de la référence</a:t>
                      </a:r>
                    </a:p>
                  </a:txBody>
                  <a:tcPr marL="64008" marR="64008" marT="9144" marB="9144" anchor="ctr">
                    <a:solidFill>
                      <a:srgbClr val="E6E9EE"/>
                    </a:solidFill>
                  </a:tcPr>
                </a:tc>
              </a:tr>
              <a:tr h="420624">
                <a:tc>
                  <a:txBody>
                    <a:bodyPr wrap="square"/>
                    <a:lstStyle/>
                    <a:p>
                      <a:pPr algn="l"/>
                      <a:r>
                        <a:rPr sz="1200" b="0">
                          <a:solidFill>
                            <a:srgbClr val="114A7D"/>
                          </a:solidFill>
                          <a:latin typeface="Open Sans"/>
                        </a:rPr>
                        <a:t>2035 UNCON</a:t>
                      </a:r>
                    </a:p>
                  </a:txBody>
                  <a:tcPr marL="64008" marR="64008" marT="9144" marB="9144" anchor="ctr">
                    <a:solidFill>
                      <a:srgbClr val="FFFFFF"/>
                    </a:solidFill>
                  </a:tcPr>
                </a:tc>
                <a:tc>
                  <a:txBody>
                    <a:bodyPr wrap="square"/>
                    <a:lstStyle/>
                    <a:p>
                      <a:pPr algn="r"/>
                      <a:r>
                        <a:rPr sz="1200" b="0">
                          <a:solidFill>
                            <a:srgbClr val="114A7D"/>
                          </a:solidFill>
                          <a:latin typeface="Open Sans"/>
                        </a:rPr>
                        <a:t>27,61</a:t>
                      </a:r>
                    </a:p>
                  </a:txBody>
                  <a:tcPr marL="64008" marR="64008" marT="9144" marB="9144" anchor="ctr">
                    <a:solidFill>
                      <a:srgbClr val="FFFFFF"/>
                    </a:solidFill>
                  </a:tcPr>
                </a:tc>
                <a:tc>
                  <a:txBody>
                    <a:bodyPr wrap="square"/>
                    <a:lstStyle/>
                    <a:p>
                      <a:pPr algn="r"/>
                      <a:r>
                        <a:rPr sz="1200" b="0">
                          <a:solidFill>
                            <a:srgbClr val="114A7D"/>
                          </a:solidFill>
                          <a:latin typeface="Open Sans"/>
                        </a:rPr>
                        <a:t>26,88</a:t>
                      </a:r>
                    </a:p>
                  </a:txBody>
                  <a:tcPr marL="64008" marR="64008" marT="9144" marB="9144" anchor="ctr">
                    <a:solidFill>
                      <a:srgbClr val="FFFFFF"/>
                    </a:solidFill>
                  </a:tcPr>
                </a:tc>
                <a:tc>
                  <a:txBody>
                    <a:bodyPr wrap="square"/>
                    <a:lstStyle/>
                    <a:p>
                      <a:pPr algn="r"/>
                      <a:r>
                        <a:rPr sz="1200" b="0">
                          <a:solidFill>
                            <a:srgbClr val="114A7D"/>
                          </a:solidFill>
                          <a:latin typeface="Open Sans"/>
                        </a:rPr>
                        <a:t>+0,73</a:t>
                      </a:r>
                    </a:p>
                  </a:txBody>
                  <a:tcPr marL="64008" marR="64008" marT="9144" marB="9144" anchor="ctr">
                    <a:solidFill>
                      <a:srgbClr val="FFFFFF"/>
                    </a:solidFill>
                  </a:tcPr>
                </a:tc>
                <a:tc>
                  <a:txBody>
                    <a:bodyPr wrap="square"/>
                    <a:lstStyle/>
                    <a:p>
                      <a:pPr algn="l"/>
                      <a:r>
                        <a:rPr sz="1200" b="0">
                          <a:solidFill>
                            <a:srgbClr val="114A7D"/>
                          </a:solidFill>
                          <a:latin typeface="Open Sans"/>
                        </a:rPr>
                        <a:t>⚠ au-dessus</a:t>
                      </a:r>
                    </a:p>
                  </a:txBody>
                  <a:tcPr marL="64008" marR="64008" marT="9144" marB="9144" anchor="ctr">
                    <a:solidFill>
                      <a:srgbClr val="FFFFFF"/>
                    </a:solidFill>
                  </a:tcPr>
                </a:tc>
              </a:tr>
              <a:tr h="420624">
                <a:tc>
                  <a:txBody>
                    <a:bodyPr wrap="square"/>
                    <a:lstStyle/>
                    <a:p>
                      <a:pPr algn="l"/>
                      <a:r>
                        <a:rPr sz="1200" b="1">
                          <a:solidFill>
                            <a:srgbClr val="003E51"/>
                          </a:solidFill>
                          <a:latin typeface="Open Sans"/>
                        </a:rPr>
                        <a:t>2035 CON</a:t>
                      </a:r>
                    </a:p>
                  </a:txBody>
                  <a:tcPr marL="64008" marR="64008" marT="9144" marB="9144" anchor="ctr">
                    <a:solidFill>
                      <a:srgbClr val="E8F8E0"/>
                    </a:solidFill>
                  </a:tcPr>
                </a:tc>
                <a:tc>
                  <a:txBody>
                    <a:bodyPr wrap="square"/>
                    <a:lstStyle/>
                    <a:p>
                      <a:pPr algn="r"/>
                      <a:r>
                        <a:rPr sz="1200" b="0">
                          <a:solidFill>
                            <a:srgbClr val="003E51"/>
                          </a:solidFill>
                          <a:latin typeface="Open Sans"/>
                        </a:rPr>
                        <a:t>15,71</a:t>
                      </a:r>
                    </a:p>
                  </a:txBody>
                  <a:tcPr marL="64008" marR="64008" marT="9144" marB="9144" anchor="ctr">
                    <a:solidFill>
                      <a:srgbClr val="E8F8E0"/>
                    </a:solidFill>
                  </a:tcPr>
                </a:tc>
                <a:tc>
                  <a:txBody>
                    <a:bodyPr wrap="square"/>
                    <a:lstStyle/>
                    <a:p>
                      <a:pPr algn="r"/>
                      <a:r>
                        <a:rPr sz="1200" b="0">
                          <a:solidFill>
                            <a:srgbClr val="003E51"/>
                          </a:solidFill>
                          <a:latin typeface="Open Sans"/>
                        </a:rPr>
                        <a:t>15,75</a:t>
                      </a:r>
                    </a:p>
                  </a:txBody>
                  <a:tcPr marL="64008" marR="64008" marT="9144" marB="9144" anchor="ctr">
                    <a:solidFill>
                      <a:srgbClr val="E8F8E0"/>
                    </a:solidFill>
                  </a:tcPr>
                </a:tc>
                <a:tc>
                  <a:txBody>
                    <a:bodyPr wrap="square"/>
                    <a:lstStyle/>
                    <a:p>
                      <a:pPr algn="r"/>
                      <a:r>
                        <a:rPr sz="1200" b="0">
                          <a:solidFill>
                            <a:srgbClr val="003E51"/>
                          </a:solidFill>
                          <a:latin typeface="Open Sans"/>
                        </a:rPr>
                        <a:t>−0,04</a:t>
                      </a:r>
                    </a:p>
                  </a:txBody>
                  <a:tcPr marL="64008" marR="64008" marT="9144" marB="9144" anchor="ctr">
                    <a:solidFill>
                      <a:srgbClr val="E8F8E0"/>
                    </a:solidFill>
                  </a:tcPr>
                </a:tc>
                <a:tc>
                  <a:txBody>
                    <a:bodyPr wrap="square"/>
                    <a:lstStyle/>
                    <a:p>
                      <a:pPr algn="l"/>
                      <a:r>
                        <a:rPr sz="1200" b="0">
                          <a:solidFill>
                            <a:srgbClr val="003E51"/>
                          </a:solidFill>
                          <a:latin typeface="Open Sans"/>
                        </a:rPr>
                        <a:t>✅ aligné</a:t>
                      </a:r>
                    </a:p>
                  </a:txBody>
                  <a:tcPr marL="64008" marR="64008" marT="9144" marB="9144" anchor="ctr">
                    <a:solidFill>
                      <a:srgbClr val="E8F8E0"/>
                    </a:solidFill>
                  </a:tcPr>
                </a:tc>
              </a:tr>
              <a:tr h="420624">
                <a:tc>
                  <a:txBody>
                    <a:bodyPr wrap="square"/>
                    <a:lstStyle/>
                    <a:p>
                      <a:pPr algn="l"/>
                      <a:r>
                        <a:rPr sz="1200" b="0">
                          <a:solidFill>
                            <a:srgbClr val="114A7D"/>
                          </a:solidFill>
                          <a:latin typeface="Open Sans"/>
                        </a:rPr>
                        <a:t>2050 CON</a:t>
                      </a:r>
                    </a:p>
                  </a:txBody>
                  <a:tcPr marL="64008" marR="64008" marT="9144" marB="9144" anchor="ctr">
                    <a:solidFill>
                      <a:srgbClr val="FFFFFF"/>
                    </a:solidFill>
                  </a:tcPr>
                </a:tc>
                <a:tc>
                  <a:txBody>
                    <a:bodyPr wrap="square"/>
                    <a:lstStyle/>
                    <a:p>
                      <a:pPr algn="r"/>
                      <a:r>
                        <a:rPr sz="1200" b="0">
                          <a:solidFill>
                            <a:srgbClr val="114A7D"/>
                          </a:solidFill>
                          <a:latin typeface="Open Sans"/>
                        </a:rPr>
                        <a:t>11,0</a:t>
                      </a:r>
                    </a:p>
                  </a:txBody>
                  <a:tcPr marL="64008" marR="64008" marT="9144" marB="9144" anchor="ctr">
                    <a:solidFill>
                      <a:srgbClr val="FFFFFF"/>
                    </a:solidFill>
                  </a:tcPr>
                </a:tc>
                <a:tc>
                  <a:txBody>
                    <a:bodyPr wrap="square"/>
                    <a:lstStyle/>
                    <a:p>
                      <a:pPr algn="r"/>
                      <a:r>
                        <a:rPr sz="1200" b="0">
                          <a:solidFill>
                            <a:srgbClr val="114A7D"/>
                          </a:solidFill>
                          <a:latin typeface="Open Sans"/>
                        </a:rPr>
                        <a:t>11,0</a:t>
                      </a:r>
                    </a:p>
                  </a:txBody>
                  <a:tcPr marL="64008" marR="64008" marT="9144" marB="9144" anchor="ctr">
                    <a:solidFill>
                      <a:srgbClr val="FFFFFF"/>
                    </a:solidFill>
                  </a:tcPr>
                </a:tc>
                <a:tc>
                  <a:txBody>
                    <a:bodyPr wrap="square"/>
                    <a:lstStyle/>
                    <a:p>
                      <a:pPr algn="r"/>
                      <a:r>
                        <a:rPr sz="1200" b="0">
                          <a:solidFill>
                            <a:srgbClr val="114A7D"/>
                          </a:solidFill>
                          <a:latin typeface="Open Sans"/>
                        </a:rPr>
                        <a:t>—</a:t>
                      </a:r>
                    </a:p>
                  </a:txBody>
                  <a:tcPr marL="64008" marR="64008" marT="9144" marB="9144" anchor="ctr">
                    <a:solidFill>
                      <a:srgbClr val="FFFFFF"/>
                    </a:solidFill>
                  </a:tcPr>
                </a:tc>
                <a:tc>
                  <a:txBody>
                    <a:bodyPr wrap="square"/>
                    <a:lstStyle/>
                    <a:p>
                      <a:pPr algn="l"/>
                      <a:r>
                        <a:rPr sz="1200" b="0">
                          <a:solidFill>
                            <a:srgbClr val="114A7D"/>
                          </a:solidFill>
                          <a:latin typeface="Open Sans"/>
                        </a:rPr>
                        <a:t>—</a:t>
                      </a:r>
                    </a:p>
                  </a:txBody>
                  <a:tcPr marL="64008" marR="64008" marT="9144" marB="9144" anchor="ctr">
                    <a:solidFill>
                      <a:srgbClr val="FFFFFF"/>
                    </a:solidFill>
                  </a:tcPr>
                </a:tc>
              </a:tr>
            </a:tbl>
          </a:graphicData>
        </a:graphic>
      </p:graphicFrame>
      <p:sp>
        <p:nvSpPr>
          <p:cNvPr id="11" name="TextBox 10"/>
          <p:cNvSpPr txBox="1"/>
          <p:nvPr/>
        </p:nvSpPr>
        <p:spPr>
          <a:xfrm>
            <a:off x="365760" y="5559552"/>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Trajectoire de référence (col G) : 2010 4,75 · 2015 10,13 · 2020 19,43 · 2025 23,38 — Répartition 2025 : Énergie 11,55 · AFOLU 5,73 · IPPU 4,63 · Déchets 1,47</a:t>
            </a:r>
          </a:p>
        </p:txBody>
      </p:sp>
      <p:sp>
        <p:nvSpPr>
          <p:cNvPr id="12" name="TextBox 11"/>
          <p:cNvSpPr txBox="1"/>
          <p:nvPr/>
        </p:nvSpPr>
        <p:spPr>
          <a:xfrm>
            <a:off x="365760" y="5650992"/>
            <a:ext cx="11460175" cy="566928"/>
          </a:xfrm>
          <a:prstGeom prst="rect">
            <a:avLst/>
          </a:prstGeom>
          <a:noFill/>
        </p:spPr>
        <p:txBody>
          <a:bodyPr wrap="square" anchor="t" lIns="36576" rIns="36576" tIns="18288" bIns="18288">
            <a:spAutoFit/>
          </a:bodyPr>
          <a:lstStyle/>
          <a:p>
            <a:pPr algn="l">
              <a:lnSpc>
                <a:spcPct val="102000"/>
              </a:lnSpc>
            </a:pPr>
            <a:r>
              <a:rPr sz="1050" b="0" i="1">
                <a:solidFill>
                  <a:srgbClr val="808CA2"/>
                </a:solidFill>
                <a:latin typeface="Open Sans"/>
              </a:rPr>
              <a:t>L'AFOLU 2030/2035 reste sensible au taux des mangroves — écart ouvert modèle vs DEFCCS, affiché en attente, non tranché ici.</a:t>
            </a:r>
          </a:p>
        </p:txBody>
      </p:sp>
      <p:sp>
        <p:nvSpPr>
          <p:cNvPr id="13" name="TextBox 12"/>
          <p:cNvSpPr txBox="1"/>
          <p:nvPr/>
        </p:nvSpPr>
        <p:spPr>
          <a:xfrm>
            <a:off x="365760" y="6126480"/>
            <a:ext cx="11460175" cy="274320"/>
          </a:xfrm>
          <a:prstGeom prst="rect">
            <a:avLst/>
          </a:prstGeom>
          <a:noFill/>
        </p:spPr>
        <p:txBody>
          <a:bodyPr wrap="square" anchor="t" lIns="36576" rIns="36576" tIns="18288" bIns="18288">
            <a:spAutoFit/>
          </a:bodyPr>
          <a:lstStyle/>
          <a:p>
            <a:pPr algn="l"/>
            <a:r>
              <a:rPr sz="1000" b="1" i="0">
                <a:solidFill>
                  <a:srgbClr val="00953C"/>
                </a:solidFill>
                <a:latin typeface="Open Sans"/>
              </a:rPr>
              <a:t>▶ DEMO : ouvrir « Vue d'ensemble » ; pointer la tuile « 2035 CON aligné (−0,04) », puis la courbe de trajectoire.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078992"/>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15568"/>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362895" y="201168"/>
            <a:ext cx="1554480" cy="472173"/>
          </a:xfrm>
          <a:prstGeom prst="rect">
            <a:avLst/>
          </a:prstGeom>
        </p:spPr>
      </p:pic>
      <p:sp>
        <p:nvSpPr>
          <p:cNvPr id="5" name="TextBox 4"/>
          <p:cNvSpPr txBox="1"/>
          <p:nvPr/>
        </p:nvSpPr>
        <p:spPr>
          <a:xfrm>
            <a:off x="365760" y="109728"/>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M4 · B — modules 2 à 4</a:t>
            </a:r>
          </a:p>
        </p:txBody>
      </p:sp>
      <p:sp>
        <p:nvSpPr>
          <p:cNvPr id="6" name="TextBox 5"/>
          <p:cNvSpPr txBox="1"/>
          <p:nvPr/>
        </p:nvSpPr>
        <p:spPr>
          <a:xfrm>
            <a:off x="365760" y="384048"/>
            <a:ext cx="8778240" cy="658368"/>
          </a:xfrm>
          <a:prstGeom prst="rect">
            <a:avLst/>
          </a:prstGeom>
          <a:noFill/>
        </p:spPr>
        <p:txBody>
          <a:bodyPr wrap="square" anchor="ctr" lIns="36576" rIns="36576" tIns="18288" bIns="18288">
            <a:spAutoFit/>
          </a:bodyPr>
          <a:lstStyle/>
          <a:p>
            <a:pPr algn="l"/>
            <a:r>
              <a:rPr sz="1900" b="1" i="0">
                <a:solidFill>
                  <a:srgbClr val="FFFFFF"/>
                </a:solidFill>
                <a:latin typeface="Open Sans"/>
              </a:rPr>
              <a:t>Modules 2 à 4 — là où la donnée entre, est validée, et devient un progrès</a:t>
            </a:r>
          </a:p>
        </p:txBody>
      </p:sp>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87552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DEMO · tableau de bord en direct  ·  HEAT GmbH · ECF-SEN-NDC03 · Renforcement des capacités · Jour 3 (demi-journée)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9 / 28</a:t>
            </a:r>
          </a:p>
        </p:txBody>
      </p:sp>
      <p:sp>
        <p:nvSpPr>
          <p:cNvPr id="10" name="Rounded Rectangle 9"/>
          <p:cNvSpPr/>
          <p:nvPr/>
        </p:nvSpPr>
        <p:spPr>
          <a:xfrm>
            <a:off x="365760" y="1325880"/>
            <a:ext cx="3637178" cy="45994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25880"/>
            <a:ext cx="3637178"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 y="1453896"/>
            <a:ext cx="3234842" cy="365760"/>
          </a:xfrm>
          <a:prstGeom prst="rect">
            <a:avLst/>
          </a:prstGeom>
          <a:noFill/>
        </p:spPr>
        <p:txBody>
          <a:bodyPr wrap="square" anchor="t" lIns="36576" rIns="36576" tIns="18288" bIns="18288">
            <a:spAutoFit/>
          </a:bodyPr>
          <a:lstStyle/>
          <a:p>
            <a:pPr algn="l"/>
            <a:r>
              <a:rPr sz="1300" b="1" i="0">
                <a:solidFill>
                  <a:srgbClr val="003E51"/>
                </a:solidFill>
                <a:latin typeface="Open Sans"/>
              </a:rPr>
              <a:t>Module 2 · Modules sectoriels</a:t>
            </a:r>
          </a:p>
        </p:txBody>
      </p:sp>
      <p:sp>
        <p:nvSpPr>
          <p:cNvPr id="13" name="TextBox 12"/>
          <p:cNvSpPr txBox="1"/>
          <p:nvPr/>
        </p:nvSpPr>
        <p:spPr>
          <a:xfrm>
            <a:off x="566928" y="1892808"/>
            <a:ext cx="3234842" cy="39227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Par secteur, indicateurs Processus / Résultat / Impact ; dernière valeur validée vs cible ; statut sur la voie ✓ / écart ⚠ / en attente — ; les lignes Résultat montrent Δ vs cible.</a:t>
            </a:r>
          </a:p>
        </p:txBody>
      </p:sp>
      <p:sp>
        <p:nvSpPr>
          <p:cNvPr id="14" name="Rounded Rectangle 13"/>
          <p:cNvSpPr/>
          <p:nvPr/>
        </p:nvSpPr>
        <p:spPr>
          <a:xfrm>
            <a:off x="4277258" y="1325880"/>
            <a:ext cx="3637178" cy="45994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4277258" y="1325880"/>
            <a:ext cx="3637178"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478426" y="1453896"/>
            <a:ext cx="3234842" cy="365760"/>
          </a:xfrm>
          <a:prstGeom prst="rect">
            <a:avLst/>
          </a:prstGeom>
          <a:noFill/>
        </p:spPr>
        <p:txBody>
          <a:bodyPr wrap="square" anchor="t" lIns="36576" rIns="36576" tIns="18288" bIns="18288">
            <a:spAutoFit/>
          </a:bodyPr>
          <a:lstStyle/>
          <a:p>
            <a:pPr algn="l"/>
            <a:r>
              <a:rPr sz="1300" b="1" i="0">
                <a:solidFill>
                  <a:srgbClr val="003E51"/>
                </a:solidFill>
                <a:latin typeface="Open Sans"/>
              </a:rPr>
              <a:t>Module 3 · Saisie ministère [éditeur]</a:t>
            </a:r>
          </a:p>
        </p:txBody>
      </p:sp>
      <p:sp>
        <p:nvSpPr>
          <p:cNvPr id="17" name="TextBox 16"/>
          <p:cNvSpPr txBox="1"/>
          <p:nvPr/>
        </p:nvSpPr>
        <p:spPr>
          <a:xfrm>
            <a:off x="4478426" y="1892808"/>
            <a:ext cx="3234842" cy="39227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Formulaires bornés à la période ouverte et au secteur du saisisseur uniquement ; brouillon → soumettre ; affiche le statut courant et les commentaires de rejet de METE.</a:t>
            </a:r>
          </a:p>
        </p:txBody>
      </p:sp>
      <p:sp>
        <p:nvSpPr>
          <p:cNvPr id="18" name="Rounded Rectangle 17"/>
          <p:cNvSpPr/>
          <p:nvPr/>
        </p:nvSpPr>
        <p:spPr>
          <a:xfrm>
            <a:off x="8188756" y="1325880"/>
            <a:ext cx="3637178" cy="4599432"/>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8188756" y="1325880"/>
            <a:ext cx="3637178"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389924" y="1453896"/>
            <a:ext cx="3234842" cy="365760"/>
          </a:xfrm>
          <a:prstGeom prst="rect">
            <a:avLst/>
          </a:prstGeom>
          <a:noFill/>
        </p:spPr>
        <p:txBody>
          <a:bodyPr wrap="square" anchor="t" lIns="36576" rIns="36576" tIns="18288" bIns="18288">
            <a:spAutoFit/>
          </a:bodyPr>
          <a:lstStyle/>
          <a:p>
            <a:pPr algn="l"/>
            <a:r>
              <a:rPr sz="1300" b="1" i="0">
                <a:solidFill>
                  <a:srgbClr val="003E51"/>
                </a:solidFill>
                <a:latin typeface="Open Sans"/>
              </a:rPr>
              <a:t>Module 4 · Validation METE [valideur]</a:t>
            </a:r>
          </a:p>
        </p:txBody>
      </p:sp>
      <p:sp>
        <p:nvSpPr>
          <p:cNvPr id="21" name="TextBox 20"/>
          <p:cNvSpPr txBox="1"/>
          <p:nvPr/>
        </p:nvSpPr>
        <p:spPr>
          <a:xfrm>
            <a:off x="8389924" y="1892808"/>
            <a:ext cx="3234842" cy="3922776"/>
          </a:xfrm>
          <a:prstGeom prst="rect">
            <a:avLst/>
          </a:prstGeom>
          <a:noFill/>
        </p:spPr>
        <p:txBody>
          <a:bodyPr wrap="square" lIns="36576" rIns="36576">
            <a:spAutoFit/>
          </a:bodyPr>
          <a:lstStyle/>
          <a:p>
            <a:pPr algn="l" marL="237744" indent="-237744">
              <a:lnSpc>
                <a:spcPct val="104000"/>
              </a:lnSpc>
              <a:spcBef>
                <a:spcPts val="0"/>
              </a:spcBef>
            </a:pPr>
            <a:r>
              <a:rPr sz="1300">
                <a:solidFill>
                  <a:srgbClr val="114A7D"/>
                </a:solidFill>
                <a:latin typeface="Open Sans"/>
              </a:rPr>
              <a:t>File transversale des saisies soumis ; approuver / rejeter (+ commentaire) ; ouverture/clôture de période ; journal d'audit immuable.</a:t>
            </a:r>
          </a:p>
        </p:txBody>
      </p:sp>
      <p:sp>
        <p:nvSpPr>
          <p:cNvPr id="22" name="TextBox 21"/>
          <p:cNvSpPr txBox="1"/>
          <p:nvPr/>
        </p:nvSpPr>
        <p:spPr>
          <a:xfrm>
            <a:off x="365760" y="5980176"/>
            <a:ext cx="11460175" cy="384048"/>
          </a:xfrm>
          <a:prstGeom prst="rect">
            <a:avLst/>
          </a:prstGeom>
          <a:noFill/>
        </p:spPr>
        <p:txBody>
          <a:bodyPr wrap="square" anchor="t" lIns="36576" rIns="36576" tIns="18288" bIns="18288">
            <a:spAutoFit/>
          </a:bodyPr>
          <a:lstStyle/>
          <a:p>
            <a:pPr algn="l">
              <a:lnSpc>
                <a:spcPct val="100000"/>
              </a:lnSpc>
            </a:pPr>
            <a:r>
              <a:rPr sz="1300" b="1" i="0">
                <a:solidFill>
                  <a:srgbClr val="00953C"/>
                </a:solidFill>
                <a:latin typeface="Open Sans"/>
              </a:rPr>
              <a:t>›  L'éditeur ne voit que son secteur (RLS) ; METE voit tous les secteurs. La supervision est réelle, pas déclarative.</a:t>
            </a:r>
          </a:p>
        </p:txBody>
      </p:sp>
      <p:sp>
        <p:nvSpPr>
          <p:cNvPr id="23" name="TextBox 22"/>
          <p:cNvSpPr txBox="1"/>
          <p:nvPr/>
        </p:nvSpPr>
        <p:spPr>
          <a:xfrm>
            <a:off x="365760" y="6126480"/>
            <a:ext cx="11460175" cy="274320"/>
          </a:xfrm>
          <a:prstGeom prst="rect">
            <a:avLst/>
          </a:prstGeom>
          <a:noFill/>
        </p:spPr>
        <p:txBody>
          <a:bodyPr wrap="square" anchor="t" lIns="36576" rIns="36576" tIns="18288" bIns="18288">
            <a:spAutoFit/>
          </a:bodyPr>
          <a:lstStyle/>
          <a:p>
            <a:pPr algn="l"/>
            <a:r>
              <a:rPr sz="1000" b="1" i="0">
                <a:solidFill>
                  <a:srgbClr val="00953C"/>
                </a:solidFill>
                <a:latin typeface="Open Sans"/>
              </a:rPr>
              <a:t>▶ DEMO : basculer le persona éditeur_secteur (Énergie) → l'agriculture est invisible ; puis valideur_mete → la file de toutes les saisies.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